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7"/>
  </p:notesMasterIdLst>
  <p:sldIdLst>
    <p:sldId id="256" r:id="rId2"/>
    <p:sldId id="268" r:id="rId3"/>
    <p:sldId id="270" r:id="rId4"/>
    <p:sldId id="278" r:id="rId5"/>
    <p:sldId id="280" r:id="rId6"/>
    <p:sldId id="282" r:id="rId7"/>
    <p:sldId id="283" r:id="rId8"/>
    <p:sldId id="274" r:id="rId9"/>
    <p:sldId id="284" r:id="rId10"/>
    <p:sldId id="275" r:id="rId11"/>
    <p:sldId id="276" r:id="rId12"/>
    <p:sldId id="277" r:id="rId13"/>
    <p:sldId id="279" r:id="rId14"/>
    <p:sldId id="266"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72694" autoAdjust="0"/>
  </p:normalViewPr>
  <p:slideViewPr>
    <p:cSldViewPr snapToGrid="0" showGuides="1">
      <p:cViewPr varScale="1">
        <p:scale>
          <a:sx n="49" d="100"/>
          <a:sy n="49" d="100"/>
        </p:scale>
        <p:origin x="1416" y="36"/>
      </p:cViewPr>
      <p:guideLst>
        <p:guide orient="horz" pos="2112"/>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1F9EB9-BAC9-4CB3-B31D-E5D597CECF10}" type="datetimeFigureOut">
              <a:rPr lang="en-US" smtClean="0"/>
              <a:t>1/26/2018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F0A651-CBE8-4D52-83AA-B624D65496CF}" type="slidenum">
              <a:rPr lang="en-US" smtClean="0"/>
              <a:t>‹#›</a:t>
            </a:fld>
            <a:endParaRPr lang="en-US"/>
          </a:p>
        </p:txBody>
      </p:sp>
    </p:spTree>
    <p:extLst>
      <p:ext uri="{BB962C8B-B14F-4D97-AF65-F5344CB8AC3E}">
        <p14:creationId xmlns:p14="http://schemas.microsoft.com/office/powerpoint/2010/main" val="4243294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quote is by a friend of mine, and gets at the importance of functions. Most useful programs are made up of functions and function calls. You use them to encapsulate a bit of functionality in an easy-to-think about way. This week we're going to use functions, and next week we'll start making our own.</a:t>
            </a:r>
          </a:p>
        </p:txBody>
      </p:sp>
      <p:sp>
        <p:nvSpPr>
          <p:cNvPr id="4" name="Slide Number Placeholder 3"/>
          <p:cNvSpPr>
            <a:spLocks noGrp="1"/>
          </p:cNvSpPr>
          <p:nvPr>
            <p:ph type="sldNum" sz="quarter" idx="10"/>
          </p:nvPr>
        </p:nvSpPr>
        <p:spPr/>
        <p:txBody>
          <a:bodyPr/>
          <a:lstStyle/>
          <a:p>
            <a:fld id="{65F0A651-CBE8-4D52-83AA-B624D65496CF}" type="slidenum">
              <a:rPr lang="en-US" smtClean="0"/>
              <a:t>3</a:t>
            </a:fld>
            <a:endParaRPr lang="en-US"/>
          </a:p>
        </p:txBody>
      </p:sp>
    </p:spTree>
    <p:extLst>
      <p:ext uri="{BB962C8B-B14F-4D97-AF65-F5344CB8AC3E}">
        <p14:creationId xmlns:p14="http://schemas.microsoft.com/office/powerpoint/2010/main" val="411096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quick clicker question to make sure that they're paying attention. The answer is D.</a:t>
            </a:r>
          </a:p>
        </p:txBody>
      </p:sp>
      <p:sp>
        <p:nvSpPr>
          <p:cNvPr id="4" name="Slide Number Placeholder 3"/>
          <p:cNvSpPr>
            <a:spLocks noGrp="1"/>
          </p:cNvSpPr>
          <p:nvPr>
            <p:ph type="sldNum" sz="quarter" idx="10"/>
          </p:nvPr>
        </p:nvSpPr>
        <p:spPr/>
        <p:txBody>
          <a:bodyPr/>
          <a:lstStyle/>
          <a:p>
            <a:fld id="{65F0A651-CBE8-4D52-83AA-B624D65496CF}" type="slidenum">
              <a:rPr lang="en-US" smtClean="0"/>
              <a:t>13</a:t>
            </a:fld>
            <a:endParaRPr lang="en-US"/>
          </a:p>
        </p:txBody>
      </p:sp>
    </p:spTree>
    <p:extLst>
      <p:ext uri="{BB962C8B-B14F-4D97-AF65-F5344CB8AC3E}">
        <p14:creationId xmlns:p14="http://schemas.microsoft.com/office/powerpoint/2010/main" val="4012633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type these into the console to demonstrate how they work, but the idea is to show off a bunch of function and method calls. </a:t>
            </a:r>
          </a:p>
          <a:p>
            <a:endParaRPr lang="en-US" dirty="0"/>
          </a:p>
          <a:p>
            <a:r>
              <a:rPr lang="en-US" dirty="0"/>
              <a:t>Students will probably not have a good idea about when something is a function or a method. The reality is that there's no solid rule, it's just a matter of memorization. There's some reference on Canvas for these functions and methods that explain them further.</a:t>
            </a:r>
          </a:p>
        </p:txBody>
      </p:sp>
      <p:sp>
        <p:nvSpPr>
          <p:cNvPr id="4" name="Slide Number Placeholder 3"/>
          <p:cNvSpPr>
            <a:spLocks noGrp="1"/>
          </p:cNvSpPr>
          <p:nvPr>
            <p:ph type="sldNum" sz="quarter" idx="10"/>
          </p:nvPr>
        </p:nvSpPr>
        <p:spPr/>
        <p:txBody>
          <a:bodyPr/>
          <a:lstStyle/>
          <a:p>
            <a:fld id="{65F0A651-CBE8-4D52-83AA-B624D65496CF}" type="slidenum">
              <a:rPr lang="en-US" smtClean="0"/>
              <a:t>4</a:t>
            </a:fld>
            <a:endParaRPr lang="en-US"/>
          </a:p>
        </p:txBody>
      </p:sp>
    </p:spTree>
    <p:extLst>
      <p:ext uri="{BB962C8B-B14F-4D97-AF65-F5344CB8AC3E}">
        <p14:creationId xmlns:p14="http://schemas.microsoft.com/office/powerpoint/2010/main" val="1330344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frequently misunderstand that parentheses are what actually calls the function. Without parentheses, you have just the name of the function. Therefore, the answer is A.</a:t>
            </a:r>
          </a:p>
        </p:txBody>
      </p:sp>
      <p:sp>
        <p:nvSpPr>
          <p:cNvPr id="4" name="Slide Number Placeholder 3"/>
          <p:cNvSpPr>
            <a:spLocks noGrp="1"/>
          </p:cNvSpPr>
          <p:nvPr>
            <p:ph type="sldNum" sz="quarter" idx="10"/>
          </p:nvPr>
        </p:nvSpPr>
        <p:spPr/>
        <p:txBody>
          <a:bodyPr/>
          <a:lstStyle/>
          <a:p>
            <a:fld id="{65F0A651-CBE8-4D52-83AA-B624D65496CF}" type="slidenum">
              <a:rPr lang="en-US" smtClean="0"/>
              <a:t>5</a:t>
            </a:fld>
            <a:endParaRPr lang="en-US"/>
          </a:p>
        </p:txBody>
      </p:sp>
    </p:spTree>
    <p:extLst>
      <p:ext uri="{BB962C8B-B14F-4D97-AF65-F5344CB8AC3E}">
        <p14:creationId xmlns:p14="http://schemas.microsoft.com/office/powerpoint/2010/main" val="1676944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to this question is D. Notice the lack of parentheses after the call to lower? This means that the result is something like the following:</a:t>
            </a:r>
          </a:p>
          <a:p>
            <a:r>
              <a:rPr lang="en-US" dirty="0"/>
              <a:t>&lt;built-in method lower of </a:t>
            </a:r>
            <a:r>
              <a:rPr lang="en-US" dirty="0" err="1"/>
              <a:t>str</a:t>
            </a:r>
            <a:r>
              <a:rPr lang="en-US" dirty="0"/>
              <a:t> object at 0x000001E9162DA5A8&gt;</a:t>
            </a:r>
          </a:p>
          <a:p>
            <a:endParaRPr lang="en-US" dirty="0"/>
          </a:p>
          <a:p>
            <a:r>
              <a:rPr lang="en-US" dirty="0"/>
              <a:t>The only word that appears is "lower" in lowercase, so it wins. I recommend you show them this visually to reveal the answer, so that they believe you.</a:t>
            </a:r>
          </a:p>
        </p:txBody>
      </p:sp>
      <p:sp>
        <p:nvSpPr>
          <p:cNvPr id="4" name="Slide Number Placeholder 3"/>
          <p:cNvSpPr>
            <a:spLocks noGrp="1"/>
          </p:cNvSpPr>
          <p:nvPr>
            <p:ph type="sldNum" sz="quarter" idx="10"/>
          </p:nvPr>
        </p:nvSpPr>
        <p:spPr/>
        <p:txBody>
          <a:bodyPr/>
          <a:lstStyle/>
          <a:p>
            <a:fld id="{65F0A651-CBE8-4D52-83AA-B624D65496CF}" type="slidenum">
              <a:rPr lang="en-US" smtClean="0"/>
              <a:t>6</a:t>
            </a:fld>
            <a:endParaRPr lang="en-US"/>
          </a:p>
        </p:txBody>
      </p:sp>
    </p:spTree>
    <p:extLst>
      <p:ext uri="{BB962C8B-B14F-4D97-AF65-F5344CB8AC3E}">
        <p14:creationId xmlns:p14="http://schemas.microsoft.com/office/powerpoint/2010/main" val="2716109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should do what is expected. The answer is B.</a:t>
            </a:r>
          </a:p>
        </p:txBody>
      </p:sp>
      <p:sp>
        <p:nvSpPr>
          <p:cNvPr id="4" name="Slide Number Placeholder 3"/>
          <p:cNvSpPr>
            <a:spLocks noGrp="1"/>
          </p:cNvSpPr>
          <p:nvPr>
            <p:ph type="sldNum" sz="quarter" idx="10"/>
          </p:nvPr>
        </p:nvSpPr>
        <p:spPr/>
        <p:txBody>
          <a:bodyPr/>
          <a:lstStyle/>
          <a:p>
            <a:fld id="{65F0A651-CBE8-4D52-83AA-B624D65496CF}" type="slidenum">
              <a:rPr lang="en-US" smtClean="0"/>
              <a:t>7</a:t>
            </a:fld>
            <a:endParaRPr lang="en-US"/>
          </a:p>
        </p:txBody>
      </p:sp>
    </p:spTree>
    <p:extLst>
      <p:ext uri="{BB962C8B-B14F-4D97-AF65-F5344CB8AC3E}">
        <p14:creationId xmlns:p14="http://schemas.microsoft.com/office/powerpoint/2010/main" val="4078751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Bring up your console and show off how you can call chain functions nesting them inside each other. Doing this in </a:t>
            </a:r>
            <a:r>
              <a:rPr lang="en-US" dirty="0" err="1"/>
              <a:t>BlockPy</a:t>
            </a:r>
            <a:r>
              <a:rPr lang="en-US" dirty="0"/>
              <a:t> highlights this visually, but make sure they see the code.</a:t>
            </a:r>
          </a:p>
          <a:p>
            <a:r>
              <a:rPr lang="en-US" dirty="0"/>
              <a:t>Example, convert some user input (input) to an integer (</a:t>
            </a:r>
            <a:r>
              <a:rPr lang="en-US" dirty="0" err="1"/>
              <a:t>int</a:t>
            </a:r>
            <a:r>
              <a:rPr lang="en-US" dirty="0"/>
              <a:t>), find the absolute value (abs), and then print the result (print)</a:t>
            </a:r>
          </a:p>
          <a:p>
            <a:r>
              <a:rPr lang="en-US" dirty="0"/>
              <a:t>print(abs(</a:t>
            </a:r>
            <a:r>
              <a:rPr lang="en-US" dirty="0" err="1"/>
              <a:t>int</a:t>
            </a:r>
            <a:r>
              <a:rPr lang="en-US" dirty="0"/>
              <a:t>(input("</a:t>
            </a:r>
            <a:r>
              <a:rPr lang="en-US" dirty="0" err="1"/>
              <a:t>Gimme</a:t>
            </a:r>
            <a:r>
              <a:rPr lang="en-US" dirty="0"/>
              <a:t> a negative number"))))</a:t>
            </a:r>
          </a:p>
          <a:p>
            <a:endParaRPr lang="en-US" dirty="0"/>
          </a:p>
          <a:p>
            <a:r>
              <a:rPr lang="en-US" dirty="0"/>
              <a:t>Then, show how you can chain methods calls by continually adding more methods onto the end. This example has them counting the number of As and </a:t>
            </a:r>
            <a:r>
              <a:rPr lang="en-US" dirty="0" err="1"/>
              <a:t>Bs</a:t>
            </a:r>
            <a:r>
              <a:rPr lang="en-US" dirty="0"/>
              <a:t>, correctly handling capital letters. </a:t>
            </a:r>
            <a:r>
              <a:rPr lang="en-US" dirty="0" err="1"/>
              <a:t>BlockPy</a:t>
            </a:r>
            <a:r>
              <a:rPr lang="en-US" dirty="0"/>
              <a:t> doesn't handle it quite as gracefully, but still gives the idea of nesting.</a:t>
            </a:r>
          </a:p>
          <a:p>
            <a:r>
              <a:rPr lang="en-US" dirty="0"/>
              <a:t>Example: get some input (input), replace </a:t>
            </a:r>
            <a:r>
              <a:rPr lang="en-US" dirty="0" err="1"/>
              <a:t>bs</a:t>
            </a:r>
            <a:r>
              <a:rPr lang="en-US" dirty="0"/>
              <a:t> with as (.replace), lowercase it (.lower), and then count the number of As (.count).</a:t>
            </a:r>
          </a:p>
          <a:p>
            <a:r>
              <a:rPr lang="en-US" dirty="0"/>
              <a:t>Input("</a:t>
            </a:r>
            <a:r>
              <a:rPr lang="en-US" dirty="0" err="1"/>
              <a:t>Gimme</a:t>
            </a:r>
            <a:r>
              <a:rPr lang="en-US" dirty="0"/>
              <a:t> some letters").replace("b", "a").lower().count("a")</a:t>
            </a:r>
          </a:p>
        </p:txBody>
      </p:sp>
      <p:sp>
        <p:nvSpPr>
          <p:cNvPr id="4" name="Slide Number Placeholder 3"/>
          <p:cNvSpPr>
            <a:spLocks noGrp="1"/>
          </p:cNvSpPr>
          <p:nvPr>
            <p:ph type="sldNum" sz="quarter" idx="10"/>
          </p:nvPr>
        </p:nvSpPr>
        <p:spPr/>
        <p:txBody>
          <a:bodyPr/>
          <a:lstStyle/>
          <a:p>
            <a:fld id="{65F0A651-CBE8-4D52-83AA-B624D65496CF}" type="slidenum">
              <a:rPr lang="en-US" smtClean="0"/>
              <a:t>8</a:t>
            </a:fld>
            <a:endParaRPr lang="en-US"/>
          </a:p>
        </p:txBody>
      </p:sp>
    </p:spTree>
    <p:extLst>
      <p:ext uri="{BB962C8B-B14F-4D97-AF65-F5344CB8AC3E}">
        <p14:creationId xmlns:p14="http://schemas.microsoft.com/office/powerpoint/2010/main" val="4229837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module has the first project. You'll need to introduce the idea of turtle graphics. You can explain the core idea as a turtle walking around with a pen being given directions. This is also a chance for a quick history lesson. The man on the right is Seymour </a:t>
            </a:r>
            <a:r>
              <a:rPr lang="en-US" dirty="0" err="1"/>
              <a:t>Papert</a:t>
            </a:r>
            <a:r>
              <a:rPr lang="en-US" dirty="0"/>
              <a:t>, the inventor of Turtle Graphics. In the 60s, he created a language called Logo based around Turtle Graphics. The small dome in front of him was a robotic turtle that could actually draw real things via Logo. </a:t>
            </a:r>
          </a:p>
        </p:txBody>
      </p:sp>
      <p:sp>
        <p:nvSpPr>
          <p:cNvPr id="4" name="Slide Number Placeholder 3"/>
          <p:cNvSpPr>
            <a:spLocks noGrp="1"/>
          </p:cNvSpPr>
          <p:nvPr>
            <p:ph type="sldNum" sz="quarter" idx="10"/>
          </p:nvPr>
        </p:nvSpPr>
        <p:spPr/>
        <p:txBody>
          <a:bodyPr/>
          <a:lstStyle/>
          <a:p>
            <a:fld id="{65F0A651-CBE8-4D52-83AA-B624D65496CF}" type="slidenum">
              <a:rPr lang="en-US" smtClean="0"/>
              <a:t>10</a:t>
            </a:fld>
            <a:endParaRPr lang="en-US"/>
          </a:p>
        </p:txBody>
      </p:sp>
    </p:spTree>
    <p:extLst>
      <p:ext uri="{BB962C8B-B14F-4D97-AF65-F5344CB8AC3E}">
        <p14:creationId xmlns:p14="http://schemas.microsoft.com/office/powerpoint/2010/main" val="1634775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need to break down the project's goal and requirements. However, you need to make students understand that the project spec is the first place to look for answers. They must learn to read instructions carefully. Never be afraid to refer them to the project spec, if their question is covered. </a:t>
            </a:r>
          </a:p>
          <a:p>
            <a:endParaRPr lang="en-US" dirty="0"/>
          </a:p>
          <a:p>
            <a:r>
              <a:rPr lang="en-US" sz="1200" b="0" i="0" kern="1200" dirty="0">
                <a:solidFill>
                  <a:schemeClr val="tx1"/>
                </a:solidFill>
                <a:effectLst/>
                <a:latin typeface="+mn-lt"/>
                <a:ea typeface="+mn-ea"/>
                <a:cs typeface="+mn-cs"/>
              </a:rPr>
              <a:t>A hard thing to convey is the scope of the work of art. Everyone is required to draw a border frame around their work, but after that it's on them to make a decision. In the spec, it says to "make something that you want a loved one to print out and put on their fridge". It also suggests a minimum of 10-15 minutes of work. Students cannot just draw a line or a squiggle or a circle and call it a day. The examples on the right should be used to highlight what they have to make.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also an opportunity to remind them that they are uploading a .</a:t>
            </a:r>
            <a:r>
              <a:rPr lang="en-US" sz="1200" b="0" i="0" kern="1200" dirty="0" err="1">
                <a:solidFill>
                  <a:schemeClr val="tx1"/>
                </a:solidFill>
                <a:effectLst/>
                <a:latin typeface="+mn-lt"/>
                <a:ea typeface="+mn-ea"/>
                <a:cs typeface="+mn-cs"/>
              </a:rPr>
              <a:t>py</a:t>
            </a:r>
            <a:r>
              <a:rPr lang="en-US" sz="1200" b="0" i="0" kern="1200" dirty="0">
                <a:solidFill>
                  <a:schemeClr val="tx1"/>
                </a:solidFill>
                <a:effectLst/>
                <a:latin typeface="+mn-lt"/>
                <a:ea typeface="+mn-ea"/>
                <a:cs typeface="+mn-cs"/>
              </a:rPr>
              <a:t> file AND a screenshot. Otherwise, their submission will be rejected and they get no points (the assignment is only 1% of their final grade, so not the biggest deal, but they </a:t>
            </a:r>
            <a:r>
              <a:rPr lang="en-US" sz="1200" b="0" i="0" kern="1200" dirty="0" err="1">
                <a:solidFill>
                  <a:schemeClr val="tx1"/>
                </a:solidFill>
                <a:effectLst/>
                <a:latin typeface="+mn-lt"/>
                <a:ea typeface="+mn-ea"/>
                <a:cs typeface="+mn-cs"/>
              </a:rPr>
              <a:t>gotta</a:t>
            </a:r>
            <a:r>
              <a:rPr lang="en-US" sz="1200" b="0" i="0" kern="1200" dirty="0">
                <a:solidFill>
                  <a:schemeClr val="tx1"/>
                </a:solidFill>
                <a:effectLst/>
                <a:latin typeface="+mn-lt"/>
                <a:ea typeface="+mn-ea"/>
                <a:cs typeface="+mn-cs"/>
              </a:rPr>
              <a:t> learn to follow instructions).</a:t>
            </a:r>
            <a:endParaRPr lang="en-US" dirty="0"/>
          </a:p>
        </p:txBody>
      </p:sp>
      <p:sp>
        <p:nvSpPr>
          <p:cNvPr id="4" name="Slide Number Placeholder 3"/>
          <p:cNvSpPr>
            <a:spLocks noGrp="1"/>
          </p:cNvSpPr>
          <p:nvPr>
            <p:ph type="sldNum" sz="quarter" idx="10"/>
          </p:nvPr>
        </p:nvSpPr>
        <p:spPr/>
        <p:txBody>
          <a:bodyPr/>
          <a:lstStyle/>
          <a:p>
            <a:fld id="{65F0A651-CBE8-4D52-83AA-B624D65496CF}" type="slidenum">
              <a:rPr lang="en-US" smtClean="0"/>
              <a:t>11</a:t>
            </a:fld>
            <a:endParaRPr lang="en-US"/>
          </a:p>
        </p:txBody>
      </p:sp>
    </p:spTree>
    <p:extLst>
      <p:ext uri="{BB962C8B-B14F-4D97-AF65-F5344CB8AC3E}">
        <p14:creationId xmlns:p14="http://schemas.microsoft.com/office/powerpoint/2010/main" val="2175353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chance to give a high-level overview of the project. Emphasize reading the instructions (seriously they never read the instructions) before they begin, and to refer to them throughout the project. They should download the starting code and make sure they can get it running. Strongly recommend they not leave without having the border drawn (which is a good test of whether they have the basics about writing the code). </a:t>
            </a:r>
          </a:p>
          <a:p>
            <a:br>
              <a:rPr lang="en-US" dirty="0"/>
            </a:br>
            <a:r>
              <a:rPr lang="en-US" dirty="0"/>
              <a:t>If anyone asks, they can use advanced python features (e.g., loops, functions) but they don't get extra credit for doing so. The goal is to practice calling functions and methods. You should also remind them that they better not be copying code from the internet. It's often obvious when that happens and it will be an honor code violation.</a:t>
            </a:r>
          </a:p>
        </p:txBody>
      </p:sp>
      <p:sp>
        <p:nvSpPr>
          <p:cNvPr id="4" name="Slide Number Placeholder 3"/>
          <p:cNvSpPr>
            <a:spLocks noGrp="1"/>
          </p:cNvSpPr>
          <p:nvPr>
            <p:ph type="sldNum" sz="quarter" idx="10"/>
          </p:nvPr>
        </p:nvSpPr>
        <p:spPr/>
        <p:txBody>
          <a:bodyPr/>
          <a:lstStyle/>
          <a:p>
            <a:fld id="{65F0A651-CBE8-4D52-83AA-B624D65496CF}" type="slidenum">
              <a:rPr lang="en-US" smtClean="0"/>
              <a:t>12</a:t>
            </a:fld>
            <a:endParaRPr lang="en-US"/>
          </a:p>
        </p:txBody>
      </p:sp>
    </p:spTree>
    <p:extLst>
      <p:ext uri="{BB962C8B-B14F-4D97-AF65-F5344CB8AC3E}">
        <p14:creationId xmlns:p14="http://schemas.microsoft.com/office/powerpoint/2010/main" val="3791174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D24FC6A9-4111-4AC1-868B-C72ADE60B037}" type="datetimeFigureOut">
              <a:rPr lang="en-US" smtClean="0"/>
              <a:t>1/26/2018</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83894D82-3C9C-465F-97CF-BEB0AC75D80C}" type="slidenum">
              <a:rPr lang="en-US" smtClean="0"/>
              <a:t>‹#›</a:t>
            </a:fld>
            <a:endParaRPr lang="en-US"/>
          </a:p>
        </p:txBody>
      </p:sp>
    </p:spTree>
    <p:extLst>
      <p:ext uri="{BB962C8B-B14F-4D97-AF65-F5344CB8AC3E}">
        <p14:creationId xmlns:p14="http://schemas.microsoft.com/office/powerpoint/2010/main" val="3270647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FC6A9-4111-4AC1-868B-C72ADE60B037}" type="datetimeFigureOut">
              <a:rPr lang="en-US" smtClean="0"/>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1954692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FC6A9-4111-4AC1-868B-C72ADE60B037}" type="datetimeFigureOut">
              <a:rPr lang="en-US" smtClean="0"/>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1735506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FC6A9-4111-4AC1-868B-C72ADE60B037}" type="datetimeFigureOut">
              <a:rPr lang="en-US" smtClean="0"/>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4062001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24FC6A9-4111-4AC1-868B-C72ADE60B037}" type="datetimeFigureOut">
              <a:rPr lang="en-US" smtClean="0"/>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3643694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4FC6A9-4111-4AC1-868B-C72ADE60B037}" type="datetimeFigureOut">
              <a:rPr lang="en-US" smtClean="0"/>
              <a:t>1/26/2018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946940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4FC6A9-4111-4AC1-868B-C72ADE60B037}" type="datetimeFigureOut">
              <a:rPr lang="en-US" smtClean="0"/>
              <a:t>1/26/2018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4224038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4FC6A9-4111-4AC1-868B-C72ADE60B037}" type="datetimeFigureOut">
              <a:rPr lang="en-US" smtClean="0"/>
              <a:t>1/26/2018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3722291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4FC6A9-4111-4AC1-868B-C72ADE60B037}" type="datetimeFigureOut">
              <a:rPr lang="en-US" smtClean="0"/>
              <a:t>1/26/2018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894D82-3C9C-465F-97CF-BEB0AC75D80C}" type="slidenum">
              <a:rPr lang="en-US" smtClean="0"/>
              <a:t>‹#›</a:t>
            </a:fld>
            <a:endParaRPr lang="en-US"/>
          </a:p>
        </p:txBody>
      </p:sp>
    </p:spTree>
    <p:extLst>
      <p:ext uri="{BB962C8B-B14F-4D97-AF65-F5344CB8AC3E}">
        <p14:creationId xmlns:p14="http://schemas.microsoft.com/office/powerpoint/2010/main" val="862024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
        <p:nvSpPr>
          <p:cNvPr id="5" name="Date Placeholder 4"/>
          <p:cNvSpPr>
            <a:spLocks noGrp="1"/>
          </p:cNvSpPr>
          <p:nvPr>
            <p:ph type="dt" sz="half" idx="10"/>
          </p:nvPr>
        </p:nvSpPr>
        <p:spPr/>
        <p:txBody>
          <a:bodyPr/>
          <a:lstStyle/>
          <a:p>
            <a:fld id="{D24FC6A9-4111-4AC1-868B-C72ADE60B037}" type="datetimeFigureOut">
              <a:rPr lang="en-US" smtClean="0"/>
              <a:t>1/26/2018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83894D82-3C9C-465F-97CF-BEB0AC75D80C}" type="slidenum">
              <a:rPr lang="en-US" smtClean="0"/>
              <a:t>‹#›</a:t>
            </a:fld>
            <a:endParaRPr lang="en-US"/>
          </a:p>
        </p:txBody>
      </p:sp>
    </p:spTree>
    <p:extLst>
      <p:ext uri="{BB962C8B-B14F-4D97-AF65-F5344CB8AC3E}">
        <p14:creationId xmlns:p14="http://schemas.microsoft.com/office/powerpoint/2010/main" val="4185036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D24FC6A9-4111-4AC1-868B-C72ADE60B037}" type="datetimeFigureOut">
              <a:rPr lang="en-US" smtClean="0"/>
              <a:t>1/26/2018</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83894D82-3C9C-465F-97CF-BEB0AC75D80C}" type="slidenum">
              <a:rPr lang="en-US" smtClean="0"/>
              <a:t>‹#›</a:t>
            </a:fld>
            <a:endParaRPr lang="en-US"/>
          </a:p>
        </p:txBody>
      </p:sp>
    </p:spTree>
    <p:extLst>
      <p:ext uri="{BB962C8B-B14F-4D97-AF65-F5344CB8AC3E}">
        <p14:creationId xmlns:p14="http://schemas.microsoft.com/office/powerpoint/2010/main" val="4369372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D24FC6A9-4111-4AC1-868B-C72ADE60B037}" type="datetimeFigureOut">
              <a:rPr lang="en-US" smtClean="0"/>
              <a:t>1/26/2018</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83894D82-3C9C-465F-97CF-BEB0AC75D80C}" type="slidenum">
              <a:rPr lang="en-US" smtClean="0"/>
              <a:t>‹#›</a:t>
            </a:fld>
            <a:endParaRPr lang="en-US"/>
          </a:p>
        </p:txBody>
      </p:sp>
    </p:spTree>
    <p:extLst>
      <p:ext uri="{BB962C8B-B14F-4D97-AF65-F5344CB8AC3E}">
        <p14:creationId xmlns:p14="http://schemas.microsoft.com/office/powerpoint/2010/main" val="390401348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6E5E4-9610-462F-904A-B500274C5C3D}"/>
              </a:ext>
            </a:extLst>
          </p:cNvPr>
          <p:cNvSpPr>
            <a:spLocks noGrp="1"/>
          </p:cNvSpPr>
          <p:nvPr>
            <p:ph type="ctrTitle"/>
          </p:nvPr>
        </p:nvSpPr>
        <p:spPr/>
        <p:txBody>
          <a:bodyPr/>
          <a:lstStyle/>
          <a:p>
            <a:r>
              <a:rPr lang="en-US" dirty="0"/>
              <a:t>Calling Functions</a:t>
            </a:r>
          </a:p>
        </p:txBody>
      </p:sp>
      <p:sp>
        <p:nvSpPr>
          <p:cNvPr id="3" name="Subtitle 2">
            <a:extLst>
              <a:ext uri="{FF2B5EF4-FFF2-40B4-BE49-F238E27FC236}">
                <a16:creationId xmlns:a16="http://schemas.microsoft.com/office/drawing/2014/main" id="{3D766791-3667-40B9-BE78-4207513557D9}"/>
              </a:ext>
            </a:extLst>
          </p:cNvPr>
          <p:cNvSpPr>
            <a:spLocks noGrp="1"/>
          </p:cNvSpPr>
          <p:nvPr>
            <p:ph type="subTitle" idx="1"/>
          </p:nvPr>
        </p:nvSpPr>
        <p:spPr/>
        <p:txBody>
          <a:bodyPr/>
          <a:lstStyle/>
          <a:p>
            <a:r>
              <a:rPr lang="en-US" dirty="0"/>
              <a:t>Week 2 – Day 2</a:t>
            </a:r>
          </a:p>
          <a:p>
            <a:r>
              <a:rPr lang="en-US" dirty="0"/>
              <a:t>CS-1064 "Intro to Python"</a:t>
            </a:r>
          </a:p>
        </p:txBody>
      </p:sp>
      <p:sp>
        <p:nvSpPr>
          <p:cNvPr id="4" name="TextBox 3">
            <a:extLst>
              <a:ext uri="{FF2B5EF4-FFF2-40B4-BE49-F238E27FC236}">
                <a16:creationId xmlns:a16="http://schemas.microsoft.com/office/drawing/2014/main" id="{F2433BC9-C324-454A-8AB3-7023C7B37E3C}"/>
              </a:ext>
            </a:extLst>
          </p:cNvPr>
          <p:cNvSpPr txBox="1"/>
          <p:nvPr/>
        </p:nvSpPr>
        <p:spPr>
          <a:xfrm>
            <a:off x="8644490" y="6488668"/>
            <a:ext cx="3547510" cy="369332"/>
          </a:xfrm>
          <a:prstGeom prst="rect">
            <a:avLst/>
          </a:prstGeom>
          <a:noFill/>
        </p:spPr>
        <p:txBody>
          <a:bodyPr wrap="none" rtlCol="0">
            <a:spAutoFit/>
          </a:bodyPr>
          <a:lstStyle/>
          <a:p>
            <a:pPr algn="r"/>
            <a:r>
              <a:rPr lang="en-US" dirty="0"/>
              <a:t>Austin Cory Bart, Virginia Tech, 2018</a:t>
            </a:r>
          </a:p>
        </p:txBody>
      </p:sp>
    </p:spTree>
    <p:extLst>
      <p:ext uri="{BB962C8B-B14F-4D97-AF65-F5344CB8AC3E}">
        <p14:creationId xmlns:p14="http://schemas.microsoft.com/office/powerpoint/2010/main" val="2209359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DFDF2-C2E1-4564-A9F6-CA92FDC90EFA}"/>
              </a:ext>
            </a:extLst>
          </p:cNvPr>
          <p:cNvSpPr>
            <a:spLocks noGrp="1"/>
          </p:cNvSpPr>
          <p:nvPr>
            <p:ph type="title"/>
          </p:nvPr>
        </p:nvSpPr>
        <p:spPr/>
        <p:txBody>
          <a:bodyPr/>
          <a:lstStyle/>
          <a:p>
            <a:r>
              <a:rPr lang="en-US"/>
              <a:t>Turtle Graphics</a:t>
            </a:r>
            <a:endParaRPr lang="en-US" dirty="0"/>
          </a:p>
        </p:txBody>
      </p:sp>
      <p:pic>
        <p:nvPicPr>
          <p:cNvPr id="1026" name="Picture 2" descr="Imagine a Turtle with a Pen">
            <a:extLst>
              <a:ext uri="{FF2B5EF4-FFF2-40B4-BE49-F238E27FC236}">
                <a16:creationId xmlns:a16="http://schemas.microsoft.com/office/drawing/2014/main" id="{BE92A5C1-22D4-482F-9D3C-92236BCA87AA}"/>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315552" y="2157731"/>
            <a:ext cx="2454867" cy="250089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3E69792-921B-4128-AC58-8E7B4B57B8A4}"/>
              </a:ext>
            </a:extLst>
          </p:cNvPr>
          <p:cNvSpPr/>
          <p:nvPr/>
        </p:nvSpPr>
        <p:spPr>
          <a:xfrm>
            <a:off x="592661" y="4700270"/>
            <a:ext cx="4983727" cy="707886"/>
          </a:xfrm>
          <a:prstGeom prst="rect">
            <a:avLst/>
          </a:prstGeom>
        </p:spPr>
        <p:txBody>
          <a:bodyPr wrap="square">
            <a:spAutoFit/>
          </a:bodyPr>
          <a:lstStyle/>
          <a:p>
            <a:pPr algn="ctr"/>
            <a:r>
              <a:rPr lang="en-US" sz="2000" dirty="0">
                <a:solidFill>
                  <a:srgbClr val="222222"/>
                </a:solidFill>
                <a:latin typeface="LatoWeb"/>
              </a:rPr>
              <a:t>"Imagine a turtle walking around with a pen, being directed about what to draw."</a:t>
            </a:r>
            <a:endParaRPr lang="en-US" sz="2000" dirty="0"/>
          </a:p>
        </p:txBody>
      </p:sp>
      <p:pic>
        <p:nvPicPr>
          <p:cNvPr id="1028" name="Picture 4" descr="Image result for seymour papert turtle">
            <a:extLst>
              <a:ext uri="{FF2B5EF4-FFF2-40B4-BE49-F238E27FC236}">
                <a16:creationId xmlns:a16="http://schemas.microsoft.com/office/drawing/2014/main" id="{ABDEF56D-6C55-40EA-AC8B-D801C9E6B047}"/>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flipH="1">
            <a:off x="6551049" y="24695"/>
            <a:ext cx="4983727" cy="67669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68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5D8C7-7F92-4B86-8B96-8ADF37F3E3B7}"/>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F15441C5-30C3-4009-87A2-7F1FC9BF4189}"/>
              </a:ext>
            </a:extLst>
          </p:cNvPr>
          <p:cNvSpPr>
            <a:spLocks noGrp="1"/>
          </p:cNvSpPr>
          <p:nvPr>
            <p:ph sz="half" idx="1"/>
          </p:nvPr>
        </p:nvSpPr>
        <p:spPr>
          <a:xfrm>
            <a:off x="676656" y="1998134"/>
            <a:ext cx="5159940" cy="3767328"/>
          </a:xfrm>
        </p:spPr>
        <p:txBody>
          <a:bodyPr/>
          <a:lstStyle/>
          <a:p>
            <a:r>
              <a:rPr lang="en-US" dirty="0"/>
              <a:t>Goal: Create a work of art</a:t>
            </a:r>
          </a:p>
          <a:p>
            <a:r>
              <a:rPr lang="en-US" dirty="0"/>
              <a:t>READ THE INSTRUCTIONS CAREFULLY</a:t>
            </a:r>
          </a:p>
          <a:p>
            <a:r>
              <a:rPr lang="en-US" dirty="0"/>
              <a:t>Requirements:</a:t>
            </a:r>
          </a:p>
          <a:p>
            <a:pPr lvl="1">
              <a:buFont typeface="Arial" panose="020B0604020202020204" pitchFamily="34" charset="0"/>
              <a:buChar char="•"/>
            </a:pPr>
            <a:r>
              <a:rPr lang="en-US" dirty="0"/>
              <a:t>Should have a black, drawn border</a:t>
            </a:r>
          </a:p>
          <a:p>
            <a:pPr lvl="1">
              <a:buFont typeface="Arial" panose="020B0604020202020204" pitchFamily="34" charset="0"/>
              <a:buChar char="•"/>
            </a:pPr>
            <a:r>
              <a:rPr lang="en-US" dirty="0"/>
              <a:t>Actual attempt, not just a blank canvas or "An orange". </a:t>
            </a:r>
          </a:p>
          <a:p>
            <a:pPr lvl="1">
              <a:buFont typeface="Arial" panose="020B0604020202020204" pitchFamily="34" charset="0"/>
              <a:buChar char="•"/>
            </a:pPr>
            <a:r>
              <a:rPr lang="en-US" dirty="0"/>
              <a:t>Everything done via code (must submit .</a:t>
            </a:r>
            <a:r>
              <a:rPr lang="en-US" dirty="0" err="1"/>
              <a:t>py</a:t>
            </a:r>
            <a:r>
              <a:rPr lang="en-US" dirty="0"/>
              <a:t>)</a:t>
            </a:r>
          </a:p>
          <a:p>
            <a:pPr lvl="1">
              <a:buFont typeface="Arial" panose="020B0604020202020204" pitchFamily="34" charset="0"/>
              <a:buChar char="•"/>
            </a:pPr>
            <a:endParaRPr lang="en-US" dirty="0"/>
          </a:p>
        </p:txBody>
      </p:sp>
      <p:pic>
        <p:nvPicPr>
          <p:cNvPr id="7" name="Content Placeholder 6">
            <a:extLst>
              <a:ext uri="{FF2B5EF4-FFF2-40B4-BE49-F238E27FC236}">
                <a16:creationId xmlns:a16="http://schemas.microsoft.com/office/drawing/2014/main" id="{1D08ABD6-B109-4E7A-9FE9-B8998C41297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860455" y="200613"/>
            <a:ext cx="2954980" cy="3127704"/>
          </a:xfrm>
        </p:spPr>
      </p:pic>
      <p:pic>
        <p:nvPicPr>
          <p:cNvPr id="9" name="Picture 8" descr="A close up of a logo&#10;&#10;Description generated with very high confidence">
            <a:extLst>
              <a:ext uri="{FF2B5EF4-FFF2-40B4-BE49-F238E27FC236}">
                <a16:creationId xmlns:a16="http://schemas.microsoft.com/office/drawing/2014/main" id="{F670C686-C3CC-4157-B63C-7C660D621D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7426" y="397518"/>
            <a:ext cx="2533029" cy="2500672"/>
          </a:xfrm>
          <a:prstGeom prst="rect">
            <a:avLst/>
          </a:prstGeom>
        </p:spPr>
      </p:pic>
      <p:pic>
        <p:nvPicPr>
          <p:cNvPr id="11" name="Picture 10">
            <a:extLst>
              <a:ext uri="{FF2B5EF4-FFF2-40B4-BE49-F238E27FC236}">
                <a16:creationId xmlns:a16="http://schemas.microsoft.com/office/drawing/2014/main" id="{713CFAD8-9A10-415A-A14F-EEA8BCA81B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3807" y="3881798"/>
            <a:ext cx="2466648" cy="2615785"/>
          </a:xfrm>
          <a:prstGeom prst="rect">
            <a:avLst/>
          </a:prstGeom>
        </p:spPr>
      </p:pic>
      <p:pic>
        <p:nvPicPr>
          <p:cNvPr id="13" name="Picture 12" descr="A picture containing screenshot&#10;&#10;Description generated with very high confidence">
            <a:extLst>
              <a:ext uri="{FF2B5EF4-FFF2-40B4-BE49-F238E27FC236}">
                <a16:creationId xmlns:a16="http://schemas.microsoft.com/office/drawing/2014/main" id="{9C2A6198-0E22-4411-805E-D0B941E6A6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7666" y="3627237"/>
            <a:ext cx="2354190" cy="2157730"/>
          </a:xfrm>
          <a:prstGeom prst="rect">
            <a:avLst/>
          </a:prstGeom>
        </p:spPr>
      </p:pic>
    </p:spTree>
    <p:extLst>
      <p:ext uri="{BB962C8B-B14F-4D97-AF65-F5344CB8AC3E}">
        <p14:creationId xmlns:p14="http://schemas.microsoft.com/office/powerpoint/2010/main" val="715263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56415-E822-4E96-BD4E-7FF3955470B6}"/>
              </a:ext>
            </a:extLst>
          </p:cNvPr>
          <p:cNvSpPr>
            <a:spLocks noGrp="1"/>
          </p:cNvSpPr>
          <p:nvPr>
            <p:ph type="title"/>
          </p:nvPr>
        </p:nvSpPr>
        <p:spPr/>
        <p:txBody>
          <a:bodyPr/>
          <a:lstStyle/>
          <a:p>
            <a:r>
              <a:rPr lang="en-US" dirty="0"/>
              <a:t>Getting started</a:t>
            </a:r>
          </a:p>
        </p:txBody>
      </p:sp>
      <p:sp>
        <p:nvSpPr>
          <p:cNvPr id="3" name="Content Placeholder 2">
            <a:extLst>
              <a:ext uri="{FF2B5EF4-FFF2-40B4-BE49-F238E27FC236}">
                <a16:creationId xmlns:a16="http://schemas.microsoft.com/office/drawing/2014/main" id="{3277BC94-C782-4881-8193-2624529C45A3}"/>
              </a:ext>
            </a:extLst>
          </p:cNvPr>
          <p:cNvSpPr>
            <a:spLocks noGrp="1"/>
          </p:cNvSpPr>
          <p:nvPr>
            <p:ph idx="1"/>
          </p:nvPr>
        </p:nvSpPr>
        <p:spPr/>
        <p:txBody>
          <a:bodyPr>
            <a:normAutofit lnSpcReduction="10000"/>
          </a:bodyPr>
          <a:lstStyle/>
          <a:p>
            <a:pPr marL="457200" indent="-457200">
              <a:buFont typeface="+mj-lt"/>
              <a:buAutoNum type="arabicPeriod"/>
            </a:pPr>
            <a:r>
              <a:rPr lang="en-US" dirty="0"/>
              <a:t>Read the instructions</a:t>
            </a:r>
          </a:p>
          <a:p>
            <a:pPr marL="457200" indent="-457200">
              <a:buFont typeface="+mj-lt"/>
              <a:buAutoNum type="arabicPeriod"/>
            </a:pPr>
            <a:r>
              <a:rPr lang="en-US" dirty="0"/>
              <a:t>Download the starting code</a:t>
            </a:r>
          </a:p>
          <a:p>
            <a:pPr marL="457200" indent="-457200">
              <a:buFont typeface="+mj-lt"/>
              <a:buAutoNum type="arabicPeriod"/>
            </a:pPr>
            <a:r>
              <a:rPr lang="en-US" dirty="0"/>
              <a:t>Decide what to draw</a:t>
            </a:r>
          </a:p>
          <a:p>
            <a:pPr marL="713232" lvl="1" indent="-457200"/>
            <a:r>
              <a:rPr lang="en-US" dirty="0"/>
              <a:t>Dog, cat, VT logo, self-portrait</a:t>
            </a:r>
          </a:p>
          <a:p>
            <a:pPr marL="457200" indent="-457200">
              <a:buFont typeface="+mj-lt"/>
              <a:buAutoNum type="arabicPeriod"/>
            </a:pPr>
            <a:r>
              <a:rPr lang="en-US" dirty="0"/>
              <a:t>Write code</a:t>
            </a:r>
          </a:p>
          <a:p>
            <a:pPr marL="713232" lvl="1" indent="-457200">
              <a:buFont typeface="+mj-lt"/>
              <a:buAutoNum type="arabicPeriod"/>
            </a:pPr>
            <a:r>
              <a:rPr lang="en-US" dirty="0"/>
              <a:t>Draw the border</a:t>
            </a:r>
          </a:p>
          <a:p>
            <a:pPr marL="713232" lvl="1" indent="-457200">
              <a:buFont typeface="+mj-lt"/>
              <a:buAutoNum type="arabicPeriod"/>
            </a:pPr>
            <a:r>
              <a:rPr lang="en-US" dirty="0"/>
              <a:t>Draw the art</a:t>
            </a:r>
          </a:p>
          <a:p>
            <a:pPr marL="457200" indent="-457200">
              <a:buFont typeface="+mj-lt"/>
              <a:buAutoNum type="arabicPeriod"/>
            </a:pPr>
            <a:r>
              <a:rPr lang="en-US" dirty="0"/>
              <a:t>Screenshot the Turtle window</a:t>
            </a:r>
          </a:p>
          <a:p>
            <a:pPr marL="457200" indent="-457200">
              <a:buFont typeface="+mj-lt"/>
              <a:buAutoNum type="arabicPeriod"/>
            </a:pPr>
            <a:r>
              <a:rPr lang="en-US" dirty="0"/>
              <a:t>Submit code and screenshot</a:t>
            </a:r>
          </a:p>
        </p:txBody>
      </p:sp>
      <p:sp>
        <p:nvSpPr>
          <p:cNvPr id="9" name="TextBox 8">
            <a:extLst>
              <a:ext uri="{FF2B5EF4-FFF2-40B4-BE49-F238E27FC236}">
                <a16:creationId xmlns:a16="http://schemas.microsoft.com/office/drawing/2014/main" id="{66C4E386-ACD0-440C-8243-52FA3FD845B3}"/>
              </a:ext>
            </a:extLst>
          </p:cNvPr>
          <p:cNvSpPr txBox="1"/>
          <p:nvPr/>
        </p:nvSpPr>
        <p:spPr>
          <a:xfrm>
            <a:off x="3618690" y="3836407"/>
            <a:ext cx="3265179" cy="733663"/>
          </a:xfrm>
          <a:prstGeom prst="leftArrow">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a:t>Try this before you leave today!</a:t>
            </a:r>
          </a:p>
        </p:txBody>
      </p:sp>
    </p:spTree>
    <p:extLst>
      <p:ext uri="{BB962C8B-B14F-4D97-AF65-F5344CB8AC3E}">
        <p14:creationId xmlns:p14="http://schemas.microsoft.com/office/powerpoint/2010/main" val="2105143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806D7-A6D0-4DD2-909F-CFE1BA28F631}"/>
              </a:ext>
            </a:extLst>
          </p:cNvPr>
          <p:cNvSpPr>
            <a:spLocks noGrp="1"/>
          </p:cNvSpPr>
          <p:nvPr>
            <p:ph type="title"/>
          </p:nvPr>
        </p:nvSpPr>
        <p:spPr/>
        <p:txBody>
          <a:bodyPr/>
          <a:lstStyle/>
          <a:p>
            <a:r>
              <a:rPr lang="en-US" dirty="0"/>
              <a:t>Project Understanding</a:t>
            </a:r>
          </a:p>
        </p:txBody>
      </p:sp>
      <p:sp>
        <p:nvSpPr>
          <p:cNvPr id="3" name="Content Placeholder 2">
            <a:extLst>
              <a:ext uri="{FF2B5EF4-FFF2-40B4-BE49-F238E27FC236}">
                <a16:creationId xmlns:a16="http://schemas.microsoft.com/office/drawing/2014/main" id="{9A60417E-20E3-4A3A-924C-1F0094A8DC77}"/>
              </a:ext>
            </a:extLst>
          </p:cNvPr>
          <p:cNvSpPr>
            <a:spLocks noGrp="1"/>
          </p:cNvSpPr>
          <p:nvPr>
            <p:ph idx="1"/>
          </p:nvPr>
        </p:nvSpPr>
        <p:spPr/>
        <p:txBody>
          <a:bodyPr/>
          <a:lstStyle/>
          <a:p>
            <a:r>
              <a:rPr lang="en-US" dirty="0"/>
              <a:t>Which of these things is </a:t>
            </a:r>
            <a:r>
              <a:rPr lang="en-US" b="1" dirty="0"/>
              <a:t>not</a:t>
            </a:r>
            <a:r>
              <a:rPr lang="en-US" dirty="0"/>
              <a:t> required for full points?</a:t>
            </a:r>
          </a:p>
          <a:p>
            <a:endParaRPr lang="en-US" dirty="0"/>
          </a:p>
          <a:p>
            <a:pPr marL="457200" indent="-457200">
              <a:buFont typeface="+mj-lt"/>
              <a:buAutoNum type="alphaUcPeriod"/>
            </a:pPr>
            <a:r>
              <a:rPr lang="en-US" dirty="0"/>
              <a:t>A black border drawn around the image using turtles</a:t>
            </a:r>
          </a:p>
          <a:p>
            <a:pPr marL="457200" indent="-457200">
              <a:buFont typeface="+mj-lt"/>
              <a:buAutoNum type="alphaUcPeriod"/>
            </a:pPr>
            <a:r>
              <a:rPr lang="en-US" dirty="0"/>
              <a:t>A work of art</a:t>
            </a:r>
          </a:p>
          <a:p>
            <a:pPr marL="457200" indent="-457200">
              <a:buFont typeface="+mj-lt"/>
              <a:buAutoNum type="alphaUcPeriod"/>
            </a:pPr>
            <a:r>
              <a:rPr lang="en-US" dirty="0"/>
              <a:t>Submission of a python code as a .</a:t>
            </a:r>
            <a:r>
              <a:rPr lang="en-US" dirty="0" err="1"/>
              <a:t>py</a:t>
            </a:r>
            <a:r>
              <a:rPr lang="en-US" dirty="0"/>
              <a:t> file</a:t>
            </a:r>
          </a:p>
          <a:p>
            <a:pPr marL="457200" indent="-457200">
              <a:buFont typeface="+mj-lt"/>
              <a:buAutoNum type="alphaUcPeriod"/>
            </a:pPr>
            <a:r>
              <a:rPr lang="en-US" dirty="0"/>
              <a:t>Your name written using Turtle graphics</a:t>
            </a:r>
          </a:p>
          <a:p>
            <a:pPr marL="457200" indent="-457200">
              <a:buFont typeface="+mj-lt"/>
              <a:buAutoNum type="alphaUcPeriod"/>
            </a:pPr>
            <a:r>
              <a:rPr lang="en-US" dirty="0"/>
              <a:t>Submission of a screenshot of the artwork</a:t>
            </a:r>
          </a:p>
        </p:txBody>
      </p:sp>
    </p:spTree>
    <p:extLst>
      <p:ext uri="{BB962C8B-B14F-4D97-AF65-F5344CB8AC3E}">
        <p14:creationId xmlns:p14="http://schemas.microsoft.com/office/powerpoint/2010/main" val="1868177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accent1"/>
          </a:solidFill>
          <a:effectLst/>
        </p:spPr>
      </p:sp>
      <p:sp>
        <p:nvSpPr>
          <p:cNvPr id="14"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A31AF3-4A9B-497A-92C8-C6C7466B0C35}"/>
              </a:ext>
            </a:extLst>
          </p:cNvPr>
          <p:cNvSpPr>
            <a:spLocks noGrp="1"/>
          </p:cNvSpPr>
          <p:nvPr>
            <p:ph type="title"/>
          </p:nvPr>
        </p:nvSpPr>
        <p:spPr>
          <a:xfrm>
            <a:off x="609601" y="4714251"/>
            <a:ext cx="10923638" cy="1125190"/>
          </a:xfrm>
        </p:spPr>
        <p:txBody>
          <a:bodyPr vert="horz" lIns="91440" tIns="45720" rIns="91440" bIns="45720" rtlCol="0" anchor="b">
            <a:normAutofit/>
          </a:bodyPr>
          <a:lstStyle/>
          <a:p>
            <a:pPr>
              <a:lnSpc>
                <a:spcPct val="80000"/>
              </a:lnSpc>
            </a:pPr>
            <a:r>
              <a:rPr lang="en-US" sz="6600">
                <a:solidFill>
                  <a:srgbClr val="FFFFFF"/>
                </a:solidFill>
              </a:rPr>
              <a:t>Any questions?</a:t>
            </a:r>
          </a:p>
        </p:txBody>
      </p:sp>
      <p:pic>
        <p:nvPicPr>
          <p:cNvPr id="3" name="Picture 2" descr="Image result for dog wondering gif">
            <a:extLst>
              <a:ext uri="{FF2B5EF4-FFF2-40B4-BE49-F238E27FC236}">
                <a16:creationId xmlns:a16="http://schemas.microsoft.com/office/drawing/2014/main" id="{FF199F86-9BAC-44C6-941A-85A477A7BC0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169112" y="748211"/>
            <a:ext cx="3929975" cy="29474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550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4D562-006A-495D-8C04-551492F5AB63}"/>
              </a:ext>
            </a:extLst>
          </p:cNvPr>
          <p:cNvSpPr>
            <a:spLocks noGrp="1"/>
          </p:cNvSpPr>
          <p:nvPr>
            <p:ph type="title"/>
          </p:nvPr>
        </p:nvSpPr>
        <p:spPr/>
        <p:txBody>
          <a:bodyPr/>
          <a:lstStyle/>
          <a:p>
            <a:r>
              <a:rPr lang="en-US" dirty="0"/>
              <a:t>Work on assignments</a:t>
            </a:r>
          </a:p>
        </p:txBody>
      </p:sp>
      <p:sp>
        <p:nvSpPr>
          <p:cNvPr id="3" name="Content Placeholder 2">
            <a:extLst>
              <a:ext uri="{FF2B5EF4-FFF2-40B4-BE49-F238E27FC236}">
                <a16:creationId xmlns:a16="http://schemas.microsoft.com/office/drawing/2014/main" id="{F99C976C-CBB8-4E60-94AE-D4C4C2263F39}"/>
              </a:ext>
            </a:extLst>
          </p:cNvPr>
          <p:cNvSpPr>
            <a:spLocks noGrp="1"/>
          </p:cNvSpPr>
          <p:nvPr>
            <p:ph idx="1"/>
          </p:nvPr>
        </p:nvSpPr>
        <p:spPr/>
        <p:txBody>
          <a:bodyPr/>
          <a:lstStyle/>
          <a:p>
            <a:r>
              <a:rPr lang="en-US" dirty="0"/>
              <a:t>DO NOT LEAVE</a:t>
            </a:r>
          </a:p>
        </p:txBody>
      </p:sp>
    </p:spTree>
    <p:extLst>
      <p:ext uri="{BB962C8B-B14F-4D97-AF65-F5344CB8AC3E}">
        <p14:creationId xmlns:p14="http://schemas.microsoft.com/office/powerpoint/2010/main" val="631477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FB806-219A-43C1-97F7-A2D11AE42DD7}"/>
              </a:ext>
            </a:extLst>
          </p:cNvPr>
          <p:cNvSpPr>
            <a:spLocks noGrp="1"/>
          </p:cNvSpPr>
          <p:nvPr>
            <p:ph type="title"/>
          </p:nvPr>
        </p:nvSpPr>
        <p:spPr/>
        <p:txBody>
          <a:bodyPr/>
          <a:lstStyle/>
          <a:p>
            <a:r>
              <a:rPr lang="en-US" dirty="0"/>
              <a:t>Notes</a:t>
            </a:r>
          </a:p>
        </p:txBody>
      </p:sp>
      <p:sp>
        <p:nvSpPr>
          <p:cNvPr id="3" name="Content Placeholder 2">
            <a:extLst>
              <a:ext uri="{FF2B5EF4-FFF2-40B4-BE49-F238E27FC236}">
                <a16:creationId xmlns:a16="http://schemas.microsoft.com/office/drawing/2014/main" id="{EDE0526D-B3E9-459B-B220-094906AFF862}"/>
              </a:ext>
            </a:extLst>
          </p:cNvPr>
          <p:cNvSpPr>
            <a:spLocks noGrp="1"/>
          </p:cNvSpPr>
          <p:nvPr>
            <p:ph idx="1"/>
          </p:nvPr>
        </p:nvSpPr>
        <p:spPr/>
        <p:txBody>
          <a:bodyPr>
            <a:normAutofit/>
          </a:bodyPr>
          <a:lstStyle/>
          <a:p>
            <a:r>
              <a:rPr lang="en-US" dirty="0"/>
              <a:t>Module 1 locks this </a:t>
            </a:r>
            <a:r>
              <a:rPr lang="en-US" dirty="0" err="1"/>
              <a:t>friday</a:t>
            </a:r>
            <a:endParaRPr lang="en-US" dirty="0"/>
          </a:p>
          <a:p>
            <a:pPr marL="4572" lvl="1" indent="0">
              <a:buNone/>
            </a:pPr>
            <a:endParaRPr lang="en-US" dirty="0"/>
          </a:p>
        </p:txBody>
      </p:sp>
    </p:spTree>
    <p:extLst>
      <p:ext uri="{BB962C8B-B14F-4D97-AF65-F5344CB8AC3E}">
        <p14:creationId xmlns:p14="http://schemas.microsoft.com/office/powerpoint/2010/main" val="2337015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59837A-1E03-42E8-8CE1-BC344401B327}"/>
              </a:ext>
            </a:extLst>
          </p:cNvPr>
          <p:cNvSpPr>
            <a:spLocks noGrp="1"/>
          </p:cNvSpPr>
          <p:nvPr>
            <p:ph type="title"/>
          </p:nvPr>
        </p:nvSpPr>
        <p:spPr/>
        <p:txBody>
          <a:bodyPr>
            <a:normAutofit/>
          </a:bodyPr>
          <a:lstStyle/>
          <a:p>
            <a:r>
              <a:rPr lang="en-US" sz="7200" dirty="0"/>
              <a:t>"Functions are the smallest divisible unit of a program"</a:t>
            </a:r>
          </a:p>
        </p:txBody>
      </p:sp>
      <p:sp>
        <p:nvSpPr>
          <p:cNvPr id="5" name="Text Placeholder 4">
            <a:extLst>
              <a:ext uri="{FF2B5EF4-FFF2-40B4-BE49-F238E27FC236}">
                <a16:creationId xmlns:a16="http://schemas.microsoft.com/office/drawing/2014/main" id="{5265ECE6-A8D5-4EC7-8398-2A0641C2DECF}"/>
              </a:ext>
            </a:extLst>
          </p:cNvPr>
          <p:cNvSpPr>
            <a:spLocks noGrp="1"/>
          </p:cNvSpPr>
          <p:nvPr>
            <p:ph type="body" idx="1"/>
          </p:nvPr>
        </p:nvSpPr>
        <p:spPr/>
        <p:txBody>
          <a:bodyPr/>
          <a:lstStyle/>
          <a:p>
            <a:r>
              <a:rPr lang="en-US" dirty="0" err="1"/>
              <a:t>Phill</a:t>
            </a:r>
            <a:r>
              <a:rPr lang="en-US" dirty="0"/>
              <a:t> Conrad</a:t>
            </a:r>
          </a:p>
        </p:txBody>
      </p:sp>
    </p:spTree>
    <p:extLst>
      <p:ext uri="{BB962C8B-B14F-4D97-AF65-F5344CB8AC3E}">
        <p14:creationId xmlns:p14="http://schemas.microsoft.com/office/powerpoint/2010/main" val="2473757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49A493-1137-4219-821F-262FCACBC28C}"/>
              </a:ext>
            </a:extLst>
          </p:cNvPr>
          <p:cNvSpPr>
            <a:spLocks noGrp="1"/>
          </p:cNvSpPr>
          <p:nvPr>
            <p:ph type="title"/>
          </p:nvPr>
        </p:nvSpPr>
        <p:spPr/>
        <p:txBody>
          <a:bodyPr/>
          <a:lstStyle/>
          <a:p>
            <a:r>
              <a:rPr lang="en-US" dirty="0"/>
              <a:t>Call functions to do stuff</a:t>
            </a:r>
          </a:p>
        </p:txBody>
      </p:sp>
      <p:sp>
        <p:nvSpPr>
          <p:cNvPr id="8" name="Rectangle 7">
            <a:extLst>
              <a:ext uri="{FF2B5EF4-FFF2-40B4-BE49-F238E27FC236}">
                <a16:creationId xmlns:a16="http://schemas.microsoft.com/office/drawing/2014/main" id="{03A53435-246B-4250-BB16-1CBB8BA686C1}"/>
              </a:ext>
            </a:extLst>
          </p:cNvPr>
          <p:cNvSpPr/>
          <p:nvPr/>
        </p:nvSpPr>
        <p:spPr>
          <a:xfrm>
            <a:off x="762001" y="2060138"/>
            <a:ext cx="10366442" cy="3970318"/>
          </a:xfrm>
          <a:prstGeom prst="rect">
            <a:avLst/>
          </a:prstGeom>
        </p:spPr>
        <p:txBody>
          <a:bodyPr wrap="square">
            <a:spAutoFit/>
          </a:bodyPr>
          <a:lstStyle/>
          <a:p>
            <a:r>
              <a:rPr lang="en-US" sz="2800" dirty="0">
                <a:solidFill>
                  <a:srgbClr val="000000"/>
                </a:solidFill>
                <a:latin typeface="Courier New" panose="02070309020205020404" pitchFamily="49" charset="0"/>
              </a:rPr>
              <a:t>input</a:t>
            </a:r>
            <a:r>
              <a:rPr lang="en-US" sz="2800" b="1" dirty="0">
                <a:solidFill>
                  <a:srgbClr val="000080"/>
                </a:solidFill>
                <a:latin typeface="Courier New" panose="02070309020205020404" pitchFamily="49" charset="0"/>
              </a:rPr>
              <a:t>(</a:t>
            </a:r>
            <a:r>
              <a:rPr lang="en-US" sz="2800" dirty="0">
                <a:solidFill>
                  <a:srgbClr val="008000"/>
                </a:solidFill>
                <a:latin typeface="Courier New" panose="02070309020205020404" pitchFamily="49" charset="0"/>
              </a:rPr>
              <a:t>"Get stuff from the user"</a:t>
            </a:r>
            <a:r>
              <a:rPr lang="en-US" sz="2800" b="1" dirty="0">
                <a:solidFill>
                  <a:srgbClr val="000080"/>
                </a:solidFill>
                <a:latin typeface="Courier New" panose="02070309020205020404" pitchFamily="49" charset="0"/>
              </a:rPr>
              <a:t>)</a:t>
            </a:r>
            <a:endParaRPr lang="en-US" sz="2800" dirty="0">
              <a:solidFill>
                <a:srgbClr val="000000"/>
              </a:solidFill>
              <a:latin typeface="Courier New" panose="02070309020205020404" pitchFamily="49" charset="0"/>
            </a:endParaRPr>
          </a:p>
          <a:p>
            <a:r>
              <a:rPr lang="en-US" sz="2800" dirty="0">
                <a:latin typeface="Courier New" panose="02070309020205020404" pitchFamily="49" charset="0"/>
              </a:rPr>
              <a:t>print</a:t>
            </a:r>
            <a:r>
              <a:rPr lang="en-US" sz="2800" b="1" dirty="0">
                <a:solidFill>
                  <a:srgbClr val="000080"/>
                </a:solidFill>
                <a:latin typeface="Courier New" panose="02070309020205020404" pitchFamily="49" charset="0"/>
              </a:rPr>
              <a:t>(</a:t>
            </a:r>
            <a:r>
              <a:rPr lang="en-US" sz="2800" dirty="0">
                <a:solidFill>
                  <a:srgbClr val="008000"/>
                </a:solidFill>
                <a:latin typeface="Courier New" panose="02070309020205020404" pitchFamily="49" charset="0"/>
              </a:rPr>
              <a:t>"Write stuff to the user"</a:t>
            </a:r>
            <a:r>
              <a:rPr lang="en-US" sz="2800" b="1" dirty="0">
                <a:solidFill>
                  <a:srgbClr val="000080"/>
                </a:solidFill>
                <a:latin typeface="Courier New" panose="02070309020205020404" pitchFamily="49" charset="0"/>
              </a:rPr>
              <a:t>)</a:t>
            </a:r>
            <a:endParaRPr lang="en-US" sz="2800" dirty="0">
              <a:solidFill>
                <a:srgbClr val="000000"/>
              </a:solidFill>
              <a:latin typeface="Courier New" panose="02070309020205020404" pitchFamily="49" charset="0"/>
            </a:endParaRPr>
          </a:p>
          <a:p>
            <a:endParaRPr lang="en-US" sz="2800" dirty="0">
              <a:solidFill>
                <a:srgbClr val="000000"/>
              </a:solidFill>
              <a:latin typeface="Courier New" panose="02070309020205020404" pitchFamily="49" charset="0"/>
            </a:endParaRPr>
          </a:p>
          <a:p>
            <a:r>
              <a:rPr lang="en-US" sz="2800" dirty="0" err="1">
                <a:solidFill>
                  <a:srgbClr val="000000"/>
                </a:solidFill>
                <a:latin typeface="Courier New" panose="02070309020205020404" pitchFamily="49" charset="0"/>
              </a:rPr>
              <a:t>converted_number</a:t>
            </a:r>
            <a:r>
              <a:rPr lang="en-US" sz="2800" dirty="0">
                <a:solidFill>
                  <a:srgbClr val="000000"/>
                </a:solidFill>
                <a:latin typeface="Courier New" panose="02070309020205020404" pitchFamily="49" charset="0"/>
              </a:rPr>
              <a:t> </a:t>
            </a:r>
            <a:r>
              <a:rPr lang="en-US" sz="2800" b="1" dirty="0">
                <a:solidFill>
                  <a:srgbClr val="000080"/>
                </a:solidFill>
                <a:latin typeface="Courier New" panose="02070309020205020404" pitchFamily="49" charset="0"/>
              </a:rPr>
              <a:t>=</a:t>
            </a:r>
            <a:r>
              <a:rPr lang="en-US" sz="2800" dirty="0">
                <a:solidFill>
                  <a:srgbClr val="000000"/>
                </a:solidFill>
                <a:latin typeface="Courier New" panose="02070309020205020404" pitchFamily="49" charset="0"/>
              </a:rPr>
              <a:t> </a:t>
            </a:r>
            <a:r>
              <a:rPr lang="en-US" sz="2800" dirty="0" err="1">
                <a:solidFill>
                  <a:srgbClr val="000000"/>
                </a:solidFill>
                <a:latin typeface="Courier New" panose="02070309020205020404" pitchFamily="49" charset="0"/>
              </a:rPr>
              <a:t>int</a:t>
            </a:r>
            <a:r>
              <a:rPr lang="en-US" sz="2800" b="1" dirty="0">
                <a:solidFill>
                  <a:srgbClr val="000080"/>
                </a:solidFill>
                <a:latin typeface="Courier New" panose="02070309020205020404" pitchFamily="49" charset="0"/>
              </a:rPr>
              <a:t>(</a:t>
            </a:r>
            <a:r>
              <a:rPr lang="en-US" sz="2800" dirty="0">
                <a:solidFill>
                  <a:srgbClr val="800000"/>
                </a:solidFill>
                <a:latin typeface="Courier New" panose="02070309020205020404" pitchFamily="49" charset="0"/>
              </a:rPr>
              <a:t>4.3</a:t>
            </a:r>
            <a:r>
              <a:rPr lang="en-US" sz="2800" b="1" dirty="0">
                <a:solidFill>
                  <a:srgbClr val="000080"/>
                </a:solidFill>
                <a:latin typeface="Courier New" panose="02070309020205020404" pitchFamily="49" charset="0"/>
              </a:rPr>
              <a:t>)</a:t>
            </a:r>
            <a:endParaRPr lang="en-US" sz="2800" dirty="0">
              <a:solidFill>
                <a:srgbClr val="000000"/>
              </a:solidFill>
              <a:latin typeface="Courier New" panose="02070309020205020404" pitchFamily="49" charset="0"/>
            </a:endParaRPr>
          </a:p>
          <a:p>
            <a:r>
              <a:rPr lang="en-US" sz="2800" dirty="0" err="1">
                <a:solidFill>
                  <a:srgbClr val="000000"/>
                </a:solidFill>
                <a:latin typeface="Courier New" panose="02070309020205020404" pitchFamily="49" charset="0"/>
              </a:rPr>
              <a:t>converted_string</a:t>
            </a:r>
            <a:r>
              <a:rPr lang="en-US" sz="2800" b="1" dirty="0">
                <a:solidFill>
                  <a:srgbClr val="000080"/>
                </a:solidFill>
                <a:latin typeface="Courier New" panose="02070309020205020404" pitchFamily="49" charset="0"/>
              </a:rPr>
              <a:t>=</a:t>
            </a:r>
            <a:r>
              <a:rPr lang="en-US" sz="2800" dirty="0">
                <a:solidFill>
                  <a:srgbClr val="000000"/>
                </a:solidFill>
                <a:latin typeface="Courier New" panose="02070309020205020404" pitchFamily="49" charset="0"/>
              </a:rPr>
              <a:t> </a:t>
            </a:r>
            <a:r>
              <a:rPr lang="en-US" sz="2800" dirty="0" err="1">
                <a:solidFill>
                  <a:srgbClr val="000000"/>
                </a:solidFill>
                <a:latin typeface="Courier New" panose="02070309020205020404" pitchFamily="49" charset="0"/>
              </a:rPr>
              <a:t>str</a:t>
            </a:r>
            <a:r>
              <a:rPr lang="en-US" sz="2800" b="1" dirty="0">
                <a:solidFill>
                  <a:srgbClr val="000080"/>
                </a:solidFill>
                <a:latin typeface="Courier New" panose="02070309020205020404" pitchFamily="49" charset="0"/>
              </a:rPr>
              <a:t>(</a:t>
            </a:r>
            <a:r>
              <a:rPr lang="en-US" sz="2800" dirty="0">
                <a:solidFill>
                  <a:srgbClr val="800000"/>
                </a:solidFill>
                <a:latin typeface="Courier New" panose="02070309020205020404" pitchFamily="49" charset="0"/>
              </a:rPr>
              <a:t>27</a:t>
            </a:r>
            <a:r>
              <a:rPr lang="en-US" sz="2800" b="1" dirty="0">
                <a:solidFill>
                  <a:srgbClr val="000080"/>
                </a:solidFill>
                <a:latin typeface="Courier New" panose="02070309020205020404" pitchFamily="49" charset="0"/>
              </a:rPr>
              <a:t>)</a:t>
            </a:r>
            <a:endParaRPr lang="en-US" sz="2800" dirty="0">
              <a:solidFill>
                <a:srgbClr val="000000"/>
              </a:solidFill>
              <a:latin typeface="Courier New" panose="02070309020205020404" pitchFamily="49" charset="0"/>
            </a:endParaRPr>
          </a:p>
          <a:p>
            <a:r>
              <a:rPr lang="en-US" sz="2800" dirty="0" err="1">
                <a:solidFill>
                  <a:srgbClr val="000000"/>
                </a:solidFill>
                <a:latin typeface="Courier New" panose="02070309020205020404" pitchFamily="49" charset="0"/>
              </a:rPr>
              <a:t>converted_float</a:t>
            </a:r>
            <a:r>
              <a:rPr lang="en-US" sz="2800" dirty="0">
                <a:solidFill>
                  <a:srgbClr val="000000"/>
                </a:solidFill>
                <a:latin typeface="Courier New" panose="02070309020205020404" pitchFamily="49" charset="0"/>
              </a:rPr>
              <a:t> </a:t>
            </a:r>
            <a:r>
              <a:rPr lang="en-US" sz="2800" b="1" dirty="0">
                <a:solidFill>
                  <a:srgbClr val="000080"/>
                </a:solidFill>
                <a:latin typeface="Courier New" panose="02070309020205020404" pitchFamily="49" charset="0"/>
              </a:rPr>
              <a:t>=</a:t>
            </a:r>
            <a:r>
              <a:rPr lang="en-US" sz="2800" dirty="0">
                <a:solidFill>
                  <a:srgbClr val="000000"/>
                </a:solidFill>
                <a:latin typeface="Courier New" panose="02070309020205020404" pitchFamily="49" charset="0"/>
              </a:rPr>
              <a:t> float</a:t>
            </a:r>
            <a:r>
              <a:rPr lang="en-US" sz="2800" b="1" dirty="0">
                <a:solidFill>
                  <a:srgbClr val="000080"/>
                </a:solidFill>
                <a:latin typeface="Courier New" panose="02070309020205020404" pitchFamily="49" charset="0"/>
              </a:rPr>
              <a:t>(</a:t>
            </a:r>
            <a:r>
              <a:rPr lang="en-US" sz="2800" dirty="0">
                <a:solidFill>
                  <a:srgbClr val="008000"/>
                </a:solidFill>
                <a:latin typeface="Courier New" panose="02070309020205020404" pitchFamily="49" charset="0"/>
              </a:rPr>
              <a:t>"3.0"</a:t>
            </a:r>
            <a:r>
              <a:rPr lang="en-US" sz="2800" b="1" dirty="0">
                <a:solidFill>
                  <a:srgbClr val="000080"/>
                </a:solidFill>
                <a:latin typeface="Courier New" panose="02070309020205020404" pitchFamily="49" charset="0"/>
              </a:rPr>
              <a:t>)</a:t>
            </a:r>
            <a:endParaRPr lang="en-US" sz="2800" dirty="0">
              <a:solidFill>
                <a:srgbClr val="000000"/>
              </a:solidFill>
              <a:latin typeface="Courier New" panose="02070309020205020404" pitchFamily="49" charset="0"/>
            </a:endParaRPr>
          </a:p>
          <a:p>
            <a:endParaRPr lang="en-US" sz="2800" dirty="0">
              <a:solidFill>
                <a:srgbClr val="000000"/>
              </a:solidFill>
              <a:latin typeface="Courier New" panose="02070309020205020404" pitchFamily="49" charset="0"/>
            </a:endParaRPr>
          </a:p>
          <a:p>
            <a:r>
              <a:rPr lang="en-US" sz="2800" dirty="0" err="1">
                <a:solidFill>
                  <a:srgbClr val="000000"/>
                </a:solidFill>
                <a:latin typeface="Courier New" panose="02070309020205020404" pitchFamily="49" charset="0"/>
              </a:rPr>
              <a:t>shouted_version</a:t>
            </a:r>
            <a:r>
              <a:rPr lang="en-US" sz="2800" dirty="0">
                <a:solidFill>
                  <a:srgbClr val="000000"/>
                </a:solidFill>
                <a:latin typeface="Courier New" panose="02070309020205020404" pitchFamily="49" charset="0"/>
              </a:rPr>
              <a:t> </a:t>
            </a:r>
            <a:r>
              <a:rPr lang="en-US" sz="2800" b="1" dirty="0">
                <a:solidFill>
                  <a:srgbClr val="000080"/>
                </a:solidFill>
                <a:latin typeface="Courier New" panose="02070309020205020404" pitchFamily="49" charset="0"/>
              </a:rPr>
              <a:t>=</a:t>
            </a:r>
            <a:r>
              <a:rPr lang="en-US" sz="2800" dirty="0">
                <a:solidFill>
                  <a:srgbClr val="000000"/>
                </a:solidFill>
                <a:latin typeface="Courier New" panose="02070309020205020404" pitchFamily="49" charset="0"/>
              </a:rPr>
              <a:t> </a:t>
            </a:r>
            <a:r>
              <a:rPr lang="en-US" sz="2800" dirty="0">
                <a:solidFill>
                  <a:srgbClr val="008000"/>
                </a:solidFill>
                <a:latin typeface="Courier New" panose="02070309020205020404" pitchFamily="49" charset="0"/>
              </a:rPr>
              <a:t>"</a:t>
            </a:r>
            <a:r>
              <a:rPr lang="en-US" sz="2800" dirty="0" err="1">
                <a:solidFill>
                  <a:srgbClr val="008000"/>
                </a:solidFill>
                <a:latin typeface="Courier New" panose="02070309020205020404" pitchFamily="49" charset="0"/>
              </a:rPr>
              <a:t>Hello!"</a:t>
            </a:r>
            <a:r>
              <a:rPr lang="en-US" sz="2800" b="1" dirty="0" err="1">
                <a:solidFill>
                  <a:srgbClr val="000080"/>
                </a:solidFill>
                <a:latin typeface="Courier New" panose="02070309020205020404" pitchFamily="49" charset="0"/>
              </a:rPr>
              <a:t>.</a:t>
            </a:r>
            <a:r>
              <a:rPr lang="en-US" sz="2800" dirty="0" err="1">
                <a:solidFill>
                  <a:srgbClr val="000000"/>
                </a:solidFill>
                <a:latin typeface="Courier New" panose="02070309020205020404" pitchFamily="49" charset="0"/>
              </a:rPr>
              <a:t>upper</a:t>
            </a:r>
            <a:r>
              <a:rPr lang="en-US" sz="2800" b="1" dirty="0">
                <a:solidFill>
                  <a:srgbClr val="000080"/>
                </a:solidFill>
                <a:latin typeface="Courier New" panose="02070309020205020404" pitchFamily="49" charset="0"/>
              </a:rPr>
              <a:t>()</a:t>
            </a:r>
            <a:endParaRPr lang="en-US" sz="2800" dirty="0">
              <a:solidFill>
                <a:srgbClr val="000000"/>
              </a:solidFill>
              <a:latin typeface="Courier New" panose="02070309020205020404" pitchFamily="49" charset="0"/>
            </a:endParaRPr>
          </a:p>
          <a:p>
            <a:r>
              <a:rPr lang="en-US" sz="2800" dirty="0" err="1">
                <a:solidFill>
                  <a:srgbClr val="000000"/>
                </a:solidFill>
                <a:latin typeface="Courier New" panose="02070309020205020404" pitchFamily="49" charset="0"/>
              </a:rPr>
              <a:t>removed_whitespace</a:t>
            </a:r>
            <a:r>
              <a:rPr lang="en-US" sz="2800" dirty="0">
                <a:solidFill>
                  <a:srgbClr val="000000"/>
                </a:solidFill>
                <a:latin typeface="Courier New" panose="02070309020205020404" pitchFamily="49" charset="0"/>
              </a:rPr>
              <a:t> </a:t>
            </a:r>
            <a:r>
              <a:rPr lang="en-US" sz="2800" b="1" dirty="0">
                <a:solidFill>
                  <a:srgbClr val="000080"/>
                </a:solidFill>
                <a:latin typeface="Courier New" panose="02070309020205020404" pitchFamily="49" charset="0"/>
              </a:rPr>
              <a:t>=</a:t>
            </a:r>
            <a:r>
              <a:rPr lang="en-US" sz="2800" dirty="0">
                <a:solidFill>
                  <a:srgbClr val="000000"/>
                </a:solidFill>
                <a:latin typeface="Courier New" panose="02070309020205020404" pitchFamily="49" charset="0"/>
              </a:rPr>
              <a:t> </a:t>
            </a:r>
            <a:r>
              <a:rPr lang="en-US" sz="2800" dirty="0">
                <a:solidFill>
                  <a:srgbClr val="008000"/>
                </a:solidFill>
                <a:latin typeface="Courier New" panose="02070309020205020404" pitchFamily="49" charset="0"/>
              </a:rPr>
              <a:t>"   dog    "</a:t>
            </a:r>
            <a:r>
              <a:rPr lang="en-US" sz="2800" b="1" dirty="0">
                <a:solidFill>
                  <a:srgbClr val="000080"/>
                </a:solidFill>
                <a:latin typeface="Courier New" panose="02070309020205020404" pitchFamily="49" charset="0"/>
              </a:rPr>
              <a:t>.</a:t>
            </a:r>
            <a:r>
              <a:rPr lang="en-US" sz="2800" dirty="0">
                <a:solidFill>
                  <a:srgbClr val="000000"/>
                </a:solidFill>
                <a:latin typeface="Courier New" panose="02070309020205020404" pitchFamily="49" charset="0"/>
              </a:rPr>
              <a:t>strip</a:t>
            </a:r>
            <a:r>
              <a:rPr lang="en-US" sz="2800" b="1" dirty="0">
                <a:solidFill>
                  <a:srgbClr val="000080"/>
                </a:solidFill>
                <a:latin typeface="Courier New" panose="02070309020205020404" pitchFamily="49" charset="0"/>
              </a:rPr>
              <a:t>()</a:t>
            </a:r>
            <a:endParaRPr lang="en-US" sz="2800" dirty="0"/>
          </a:p>
        </p:txBody>
      </p:sp>
    </p:spTree>
    <p:extLst>
      <p:ext uri="{BB962C8B-B14F-4D97-AF65-F5344CB8AC3E}">
        <p14:creationId xmlns:p14="http://schemas.microsoft.com/office/powerpoint/2010/main" val="3556316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2E09-807F-4C86-A2A6-694D9EECDFC7}"/>
              </a:ext>
            </a:extLst>
          </p:cNvPr>
          <p:cNvSpPr>
            <a:spLocks noGrp="1"/>
          </p:cNvSpPr>
          <p:nvPr>
            <p:ph type="title"/>
          </p:nvPr>
        </p:nvSpPr>
        <p:spPr/>
        <p:txBody>
          <a:bodyPr/>
          <a:lstStyle/>
          <a:p>
            <a:r>
              <a:rPr lang="en-US" dirty="0"/>
              <a:t>Parentheses are _____ in function and method calls:</a:t>
            </a:r>
          </a:p>
        </p:txBody>
      </p:sp>
      <p:sp>
        <p:nvSpPr>
          <p:cNvPr id="3" name="Content Placeholder 2">
            <a:extLst>
              <a:ext uri="{FF2B5EF4-FFF2-40B4-BE49-F238E27FC236}">
                <a16:creationId xmlns:a16="http://schemas.microsoft.com/office/drawing/2014/main" id="{2B6EB31E-5317-4B14-BCA6-F0E921620E52}"/>
              </a:ext>
            </a:extLst>
          </p:cNvPr>
          <p:cNvSpPr>
            <a:spLocks noGrp="1"/>
          </p:cNvSpPr>
          <p:nvPr>
            <p:ph idx="1"/>
          </p:nvPr>
        </p:nvSpPr>
        <p:spPr/>
        <p:txBody>
          <a:bodyPr>
            <a:normAutofit/>
          </a:bodyPr>
          <a:lstStyle/>
          <a:p>
            <a:pPr marL="457200" indent="-457200">
              <a:buFont typeface="+mj-lt"/>
              <a:buAutoNum type="alphaUcPeriod"/>
            </a:pPr>
            <a:r>
              <a:rPr lang="en-US" sz="4000" dirty="0"/>
              <a:t>Always required</a:t>
            </a:r>
          </a:p>
          <a:p>
            <a:pPr marL="457200" indent="-457200">
              <a:buFont typeface="+mj-lt"/>
              <a:buAutoNum type="alphaUcPeriod"/>
            </a:pPr>
            <a:r>
              <a:rPr lang="en-US" sz="4000" dirty="0"/>
              <a:t>Sometimes required, sometimes optional</a:t>
            </a:r>
          </a:p>
          <a:p>
            <a:pPr marL="457200" indent="-457200">
              <a:buFont typeface="+mj-lt"/>
              <a:buAutoNum type="alphaUcPeriod"/>
            </a:pPr>
            <a:r>
              <a:rPr lang="en-US" sz="4000" dirty="0"/>
              <a:t>Always optional</a:t>
            </a:r>
          </a:p>
          <a:p>
            <a:pPr marL="457200" indent="-457200">
              <a:buFont typeface="+mj-lt"/>
              <a:buAutoNum type="alphaUcPeriod"/>
            </a:pPr>
            <a:endParaRPr lang="en-US" sz="4000" dirty="0"/>
          </a:p>
        </p:txBody>
      </p:sp>
    </p:spTree>
    <p:extLst>
      <p:ext uri="{BB962C8B-B14F-4D97-AF65-F5344CB8AC3E}">
        <p14:creationId xmlns:p14="http://schemas.microsoft.com/office/powerpoint/2010/main" val="2462681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05AA-2B1C-44D2-83F3-BE04C39BAD3C}"/>
              </a:ext>
            </a:extLst>
          </p:cNvPr>
          <p:cNvSpPr>
            <a:spLocks noGrp="1"/>
          </p:cNvSpPr>
          <p:nvPr>
            <p:ph type="title"/>
          </p:nvPr>
        </p:nvSpPr>
        <p:spPr/>
        <p:txBody>
          <a:bodyPr/>
          <a:lstStyle/>
          <a:p>
            <a:r>
              <a:rPr lang="en-US" dirty="0"/>
              <a:t>Which is closest to what is printed?</a:t>
            </a:r>
          </a:p>
        </p:txBody>
      </p:sp>
      <p:sp>
        <p:nvSpPr>
          <p:cNvPr id="3" name="Content Placeholder 2">
            <a:extLst>
              <a:ext uri="{FF2B5EF4-FFF2-40B4-BE49-F238E27FC236}">
                <a16:creationId xmlns:a16="http://schemas.microsoft.com/office/drawing/2014/main" id="{6C0413E2-F543-47CD-B167-5DBF8EEF9EF2}"/>
              </a:ext>
            </a:extLst>
          </p:cNvPr>
          <p:cNvSpPr>
            <a:spLocks noGrp="1"/>
          </p:cNvSpPr>
          <p:nvPr>
            <p:ph idx="1"/>
          </p:nvPr>
        </p:nvSpPr>
        <p:spPr/>
        <p:txBody>
          <a:bodyPr>
            <a:normAutofit/>
          </a:bodyPr>
          <a:lstStyle/>
          <a:p>
            <a:pPr marL="0" indent="0">
              <a:buNone/>
            </a:pPr>
            <a:r>
              <a:rPr lang="en-US" sz="3600" dirty="0">
                <a:solidFill>
                  <a:schemeClr val="tx1"/>
                </a:solidFill>
                <a:highlight>
                  <a:srgbClr val="FFFFFF"/>
                </a:highlight>
                <a:latin typeface="Courier New" panose="02070309020205020404" pitchFamily="49" charset="0"/>
              </a:rPr>
              <a:t>print</a:t>
            </a:r>
            <a:r>
              <a:rPr lang="en-US" sz="3600" b="1" dirty="0">
                <a:solidFill>
                  <a:srgbClr val="000080"/>
                </a:solidFill>
                <a:highlight>
                  <a:srgbClr val="FFFFFF"/>
                </a:highlight>
                <a:latin typeface="Courier New" panose="02070309020205020404" pitchFamily="49" charset="0"/>
              </a:rPr>
              <a:t>(</a:t>
            </a:r>
            <a:r>
              <a:rPr lang="en-US" sz="3600" dirty="0">
                <a:solidFill>
                  <a:srgbClr val="008000"/>
                </a:solidFill>
                <a:highlight>
                  <a:srgbClr val="FFFFFF"/>
                </a:highlight>
                <a:latin typeface="Courier New" panose="02070309020205020404" pitchFamily="49" charset="0"/>
              </a:rPr>
              <a:t>"</a:t>
            </a:r>
            <a:r>
              <a:rPr lang="en-US" sz="3600" dirty="0" err="1">
                <a:solidFill>
                  <a:srgbClr val="008000"/>
                </a:solidFill>
                <a:highlight>
                  <a:srgbClr val="FFFFFF"/>
                </a:highlight>
                <a:latin typeface="Courier New" panose="02070309020205020404" pitchFamily="49" charset="0"/>
              </a:rPr>
              <a:t>UPPER"</a:t>
            </a:r>
            <a:r>
              <a:rPr lang="en-US" sz="3600" b="1" dirty="0" err="1">
                <a:solidFill>
                  <a:srgbClr val="000080"/>
                </a:solidFill>
                <a:highlight>
                  <a:srgbClr val="FFFFFF"/>
                </a:highlight>
                <a:latin typeface="Courier New" panose="02070309020205020404" pitchFamily="49" charset="0"/>
              </a:rPr>
              <a:t>.</a:t>
            </a:r>
            <a:r>
              <a:rPr lang="en-US" sz="3600" dirty="0" err="1">
                <a:solidFill>
                  <a:srgbClr val="000000"/>
                </a:solidFill>
                <a:highlight>
                  <a:srgbClr val="FFFFFF"/>
                </a:highlight>
                <a:latin typeface="Courier New" panose="02070309020205020404" pitchFamily="49" charset="0"/>
              </a:rPr>
              <a:t>lower</a:t>
            </a:r>
            <a:r>
              <a:rPr lang="en-US" sz="3600" b="1" dirty="0">
                <a:solidFill>
                  <a:srgbClr val="000080"/>
                </a:solidFill>
                <a:highlight>
                  <a:srgbClr val="FFFFFF"/>
                </a:highlight>
                <a:latin typeface="Courier New" panose="02070309020205020404" pitchFamily="49" charset="0"/>
              </a:rPr>
              <a:t>)</a:t>
            </a:r>
            <a:endParaRPr lang="en-US" sz="3600" dirty="0">
              <a:solidFill>
                <a:srgbClr val="000000"/>
              </a:solidFill>
              <a:highlight>
                <a:srgbClr val="FFFFFF"/>
              </a:highlight>
              <a:latin typeface="Courier New" panose="02070309020205020404" pitchFamily="49" charset="0"/>
            </a:endParaRPr>
          </a:p>
          <a:p>
            <a:endParaRPr lang="en-US" sz="3600" dirty="0"/>
          </a:p>
          <a:p>
            <a:pPr marL="457200" indent="-457200">
              <a:buFont typeface="+mj-lt"/>
              <a:buAutoNum type="alphaUcPeriod"/>
            </a:pPr>
            <a:r>
              <a:rPr lang="en-US" sz="3600" dirty="0"/>
              <a:t>UPPER</a:t>
            </a:r>
          </a:p>
          <a:p>
            <a:pPr marL="457200" indent="-457200">
              <a:buFont typeface="+mj-lt"/>
              <a:buAutoNum type="alphaUcPeriod"/>
            </a:pPr>
            <a:r>
              <a:rPr lang="en-US" sz="3600" dirty="0"/>
              <a:t>upper</a:t>
            </a:r>
          </a:p>
          <a:p>
            <a:pPr marL="457200" indent="-457200">
              <a:buFont typeface="+mj-lt"/>
              <a:buAutoNum type="alphaUcPeriod"/>
            </a:pPr>
            <a:r>
              <a:rPr lang="en-US" sz="3600" dirty="0"/>
              <a:t>LOWER</a:t>
            </a:r>
          </a:p>
          <a:p>
            <a:pPr marL="457200" indent="-457200">
              <a:buFont typeface="+mj-lt"/>
              <a:buAutoNum type="alphaUcPeriod"/>
            </a:pPr>
            <a:r>
              <a:rPr lang="en-US" sz="3600" dirty="0"/>
              <a:t>lower</a:t>
            </a:r>
          </a:p>
        </p:txBody>
      </p:sp>
    </p:spTree>
    <p:extLst>
      <p:ext uri="{BB962C8B-B14F-4D97-AF65-F5344CB8AC3E}">
        <p14:creationId xmlns:p14="http://schemas.microsoft.com/office/powerpoint/2010/main" val="1534962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05AA-2B1C-44D2-83F3-BE04C39BAD3C}"/>
              </a:ext>
            </a:extLst>
          </p:cNvPr>
          <p:cNvSpPr>
            <a:spLocks noGrp="1"/>
          </p:cNvSpPr>
          <p:nvPr>
            <p:ph type="title"/>
          </p:nvPr>
        </p:nvSpPr>
        <p:spPr/>
        <p:txBody>
          <a:bodyPr/>
          <a:lstStyle/>
          <a:p>
            <a:r>
              <a:rPr lang="en-US" dirty="0"/>
              <a:t>Which is closest to what is printed?</a:t>
            </a:r>
          </a:p>
        </p:txBody>
      </p:sp>
      <p:sp>
        <p:nvSpPr>
          <p:cNvPr id="3" name="Content Placeholder 2">
            <a:extLst>
              <a:ext uri="{FF2B5EF4-FFF2-40B4-BE49-F238E27FC236}">
                <a16:creationId xmlns:a16="http://schemas.microsoft.com/office/drawing/2014/main" id="{6C0413E2-F543-47CD-B167-5DBF8EEF9EF2}"/>
              </a:ext>
            </a:extLst>
          </p:cNvPr>
          <p:cNvSpPr>
            <a:spLocks noGrp="1"/>
          </p:cNvSpPr>
          <p:nvPr>
            <p:ph idx="1"/>
          </p:nvPr>
        </p:nvSpPr>
        <p:spPr/>
        <p:txBody>
          <a:bodyPr>
            <a:normAutofit/>
          </a:bodyPr>
          <a:lstStyle/>
          <a:p>
            <a:pPr marL="0" indent="0">
              <a:buNone/>
            </a:pPr>
            <a:r>
              <a:rPr lang="en-US" sz="3600" dirty="0">
                <a:solidFill>
                  <a:schemeClr val="tx1"/>
                </a:solidFill>
                <a:highlight>
                  <a:srgbClr val="FFFFFF"/>
                </a:highlight>
                <a:latin typeface="Courier New" panose="02070309020205020404" pitchFamily="49" charset="0"/>
              </a:rPr>
              <a:t>print</a:t>
            </a:r>
            <a:r>
              <a:rPr lang="en-US" sz="3600" b="1" dirty="0">
                <a:solidFill>
                  <a:srgbClr val="000080"/>
                </a:solidFill>
                <a:highlight>
                  <a:srgbClr val="FFFFFF"/>
                </a:highlight>
                <a:latin typeface="Courier New" panose="02070309020205020404" pitchFamily="49" charset="0"/>
              </a:rPr>
              <a:t>(</a:t>
            </a:r>
            <a:r>
              <a:rPr lang="en-US" sz="3600" dirty="0">
                <a:solidFill>
                  <a:srgbClr val="008000"/>
                </a:solidFill>
                <a:highlight>
                  <a:srgbClr val="FFFFFF"/>
                </a:highlight>
                <a:latin typeface="Courier New" panose="02070309020205020404" pitchFamily="49" charset="0"/>
              </a:rPr>
              <a:t>"</a:t>
            </a:r>
            <a:r>
              <a:rPr lang="en-US" sz="3600" dirty="0" err="1">
                <a:solidFill>
                  <a:srgbClr val="008000"/>
                </a:solidFill>
                <a:highlight>
                  <a:srgbClr val="FFFFFF"/>
                </a:highlight>
                <a:latin typeface="Courier New" panose="02070309020205020404" pitchFamily="49" charset="0"/>
              </a:rPr>
              <a:t>UPPER"</a:t>
            </a:r>
            <a:r>
              <a:rPr lang="en-US" sz="3600" b="1" dirty="0" err="1">
                <a:solidFill>
                  <a:srgbClr val="000080"/>
                </a:solidFill>
                <a:highlight>
                  <a:srgbClr val="FFFFFF"/>
                </a:highlight>
                <a:latin typeface="Courier New" panose="02070309020205020404" pitchFamily="49" charset="0"/>
              </a:rPr>
              <a:t>.</a:t>
            </a:r>
            <a:r>
              <a:rPr lang="en-US" sz="3600" dirty="0" err="1">
                <a:solidFill>
                  <a:srgbClr val="000000"/>
                </a:solidFill>
                <a:highlight>
                  <a:srgbClr val="FFFFFF"/>
                </a:highlight>
                <a:latin typeface="Courier New" panose="02070309020205020404" pitchFamily="49" charset="0"/>
              </a:rPr>
              <a:t>lower</a:t>
            </a:r>
            <a:r>
              <a:rPr lang="en-US" sz="3600" dirty="0">
                <a:solidFill>
                  <a:srgbClr val="000000"/>
                </a:solidFill>
                <a:highlight>
                  <a:srgbClr val="FFFFFF"/>
                </a:highlight>
                <a:latin typeface="Courier New" panose="02070309020205020404" pitchFamily="49" charset="0"/>
              </a:rPr>
              <a:t>()</a:t>
            </a:r>
            <a:r>
              <a:rPr lang="en-US" sz="3600" b="1" dirty="0">
                <a:solidFill>
                  <a:srgbClr val="000080"/>
                </a:solidFill>
                <a:highlight>
                  <a:srgbClr val="FFFFFF"/>
                </a:highlight>
                <a:latin typeface="Courier New" panose="02070309020205020404" pitchFamily="49" charset="0"/>
              </a:rPr>
              <a:t>)</a:t>
            </a:r>
            <a:endParaRPr lang="en-US" sz="3600" dirty="0">
              <a:solidFill>
                <a:srgbClr val="000000"/>
              </a:solidFill>
              <a:highlight>
                <a:srgbClr val="FFFFFF"/>
              </a:highlight>
              <a:latin typeface="Courier New" panose="02070309020205020404" pitchFamily="49" charset="0"/>
            </a:endParaRPr>
          </a:p>
          <a:p>
            <a:endParaRPr lang="en-US" sz="3600" dirty="0"/>
          </a:p>
          <a:p>
            <a:pPr marL="457200" indent="-457200">
              <a:buFont typeface="+mj-lt"/>
              <a:buAutoNum type="alphaUcPeriod"/>
            </a:pPr>
            <a:r>
              <a:rPr lang="en-US" sz="3600" dirty="0"/>
              <a:t>UPPER</a:t>
            </a:r>
          </a:p>
          <a:p>
            <a:pPr marL="457200" indent="-457200">
              <a:buFont typeface="+mj-lt"/>
              <a:buAutoNum type="alphaUcPeriod"/>
            </a:pPr>
            <a:r>
              <a:rPr lang="en-US" sz="3600" dirty="0"/>
              <a:t>upper</a:t>
            </a:r>
          </a:p>
          <a:p>
            <a:pPr marL="457200" indent="-457200">
              <a:buFont typeface="+mj-lt"/>
              <a:buAutoNum type="alphaUcPeriod"/>
            </a:pPr>
            <a:r>
              <a:rPr lang="en-US" sz="3600" dirty="0"/>
              <a:t>LOWER</a:t>
            </a:r>
          </a:p>
          <a:p>
            <a:pPr marL="457200" indent="-457200">
              <a:buFont typeface="+mj-lt"/>
              <a:buAutoNum type="alphaUcPeriod"/>
            </a:pPr>
            <a:r>
              <a:rPr lang="en-US" sz="3600" dirty="0"/>
              <a:t>lower</a:t>
            </a:r>
          </a:p>
        </p:txBody>
      </p:sp>
    </p:spTree>
    <p:extLst>
      <p:ext uri="{BB962C8B-B14F-4D97-AF65-F5344CB8AC3E}">
        <p14:creationId xmlns:p14="http://schemas.microsoft.com/office/powerpoint/2010/main" val="848915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0442A-1C2F-4257-AEBE-EFFD8C7404C0}"/>
              </a:ext>
            </a:extLst>
          </p:cNvPr>
          <p:cNvSpPr>
            <a:spLocks noGrp="1"/>
          </p:cNvSpPr>
          <p:nvPr>
            <p:ph type="title"/>
          </p:nvPr>
        </p:nvSpPr>
        <p:spPr/>
        <p:txBody>
          <a:bodyPr/>
          <a:lstStyle/>
          <a:p>
            <a:r>
              <a:rPr lang="en-US" dirty="0"/>
              <a:t>Nesting Function Calls</a:t>
            </a:r>
          </a:p>
        </p:txBody>
      </p:sp>
      <p:sp>
        <p:nvSpPr>
          <p:cNvPr id="3" name="Content Placeholder 2">
            <a:extLst>
              <a:ext uri="{FF2B5EF4-FFF2-40B4-BE49-F238E27FC236}">
                <a16:creationId xmlns:a16="http://schemas.microsoft.com/office/drawing/2014/main" id="{3524F873-2E62-493C-8A7A-FFC13BB3D6E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23772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18047F-4965-40A9-BD20-26AA729904D3}"/>
              </a:ext>
            </a:extLst>
          </p:cNvPr>
          <p:cNvSpPr>
            <a:spLocks noGrp="1"/>
          </p:cNvSpPr>
          <p:nvPr>
            <p:ph type="ctrTitle"/>
          </p:nvPr>
        </p:nvSpPr>
        <p:spPr/>
        <p:txBody>
          <a:bodyPr/>
          <a:lstStyle/>
          <a:p>
            <a:r>
              <a:rPr lang="en-US" dirty="0"/>
              <a:t>Project 1</a:t>
            </a:r>
            <a:br>
              <a:rPr lang="en-US" dirty="0"/>
            </a:br>
            <a:r>
              <a:rPr lang="en-US" dirty="0"/>
              <a:t>Turtle Graphics!</a:t>
            </a:r>
          </a:p>
        </p:txBody>
      </p:sp>
      <p:sp>
        <p:nvSpPr>
          <p:cNvPr id="5" name="Subtitle 4">
            <a:extLst>
              <a:ext uri="{FF2B5EF4-FFF2-40B4-BE49-F238E27FC236}">
                <a16:creationId xmlns:a16="http://schemas.microsoft.com/office/drawing/2014/main" id="{3AE23987-3EE0-463B-AB99-2AFC4809FD0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9123495"/>
      </p:ext>
    </p:extLst>
  </p:cSld>
  <p:clrMapOvr>
    <a:masterClrMapping/>
  </p:clrMapOvr>
</p:sld>
</file>

<file path=ppt/theme/theme1.xml><?xml version="1.0" encoding="utf-8"?>
<a:theme xmlns:a="http://schemas.openxmlformats.org/drawingml/2006/main" name="Metropolitan">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Metropolitan</Template>
  <TotalTime>16642</TotalTime>
  <Words>1187</Words>
  <Application>Microsoft Office PowerPoint</Application>
  <PresentationFormat>Widescreen</PresentationFormat>
  <Paragraphs>105</Paragraphs>
  <Slides>15</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Courier New</vt:lpstr>
      <vt:lpstr>LatoWeb</vt:lpstr>
      <vt:lpstr>Metropolitan</vt:lpstr>
      <vt:lpstr>Calling Functions</vt:lpstr>
      <vt:lpstr>Notes</vt:lpstr>
      <vt:lpstr>"Functions are the smallest divisible unit of a program"</vt:lpstr>
      <vt:lpstr>Call functions to do stuff</vt:lpstr>
      <vt:lpstr>Parentheses are _____ in function and method calls:</vt:lpstr>
      <vt:lpstr>Which is closest to what is printed?</vt:lpstr>
      <vt:lpstr>Which is closest to what is printed?</vt:lpstr>
      <vt:lpstr>Nesting Function Calls</vt:lpstr>
      <vt:lpstr>Project 1 Turtle Graphics!</vt:lpstr>
      <vt:lpstr>Turtle Graphics</vt:lpstr>
      <vt:lpstr>Assignment</vt:lpstr>
      <vt:lpstr>Getting started</vt:lpstr>
      <vt:lpstr>Project Understanding</vt:lpstr>
      <vt:lpstr>Any questions?</vt:lpstr>
      <vt:lpstr>Work on assignments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acbart</dc:creator>
  <cp:lastModifiedBy>acbart</cp:lastModifiedBy>
  <cp:revision>190</cp:revision>
  <dcterms:created xsi:type="dcterms:W3CDTF">2017-08-24T16:45:08Z</dcterms:created>
  <dcterms:modified xsi:type="dcterms:W3CDTF">2018-01-27T19:12:37Z</dcterms:modified>
</cp:coreProperties>
</file>